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270" r:id="rId78"/>
    <p:sldId id="271" r:id="rId79"/>
    <p:sldId id="272" r:id="rId80"/>
    <p:sldId id="273" r:id="rId81"/>
    <p:sldId id="274" r:id="rId82"/>
    <p:sldId id="275" r:id="rId83"/>
    <p:sldId id="276" r:id="rId84"/>
    <p:sldId id="277" r:id="rId85"/>
    <p:sldId id="278" r:id="rId86"/>
    <p:sldId id="279" r:id="rId87"/>
    <p:sldId id="280" r:id="rId88"/>
    <p:sldId id="281" r:id="rId89"/>
    <p:sldId id="282" r:id="rId90"/>
    <p:sldId id="283" r:id="rId91"/>
    <p:sldId id="284" r:id="rId9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 Hyeon" charset="1" panose="00000000000000000000"/>
      <p:regular r:id="rId10"/>
    </p:embeddedFont>
    <p:embeddedFont>
      <p:font typeface="Arita Dotum Bold" charset="1" panose="02020603020101020101"/>
      <p:regular r:id="rId11"/>
    </p:embeddedFont>
    <p:embeddedFont>
      <p:font typeface="Arita Dotum Thin" charset="1" panose="02020603020101020101"/>
      <p:regular r:id="rId12"/>
    </p:embeddedFont>
    <p:embeddedFont>
      <p:font typeface="Arita Dotum Light" charset="1" panose="02020603020101020101"/>
      <p:regular r:id="rId13"/>
    </p:embeddedFont>
    <p:embeddedFont>
      <p:font typeface="Arita Dotum Medium" charset="1" panose="02020603020101020101"/>
      <p:regular r:id="rId14"/>
    </p:embeddedFont>
    <p:embeddedFont>
      <p:font typeface="Arita Dotum Semi-Bold" charset="1" panose="02020603020101020101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  <p:embeddedFont>
      <p:font typeface="Barlow" charset="1" panose="00000500000000000000"/>
      <p:regular r:id="rId28"/>
    </p:embeddedFont>
    <p:embeddedFont>
      <p:font typeface="Barlow Bold" charset="1" panose="00000800000000000000"/>
      <p:regular r:id="rId29"/>
    </p:embeddedFont>
    <p:embeddedFont>
      <p:font typeface="Barlow Italics" charset="1" panose="00000500000000000000"/>
      <p:regular r:id="rId30"/>
    </p:embeddedFont>
    <p:embeddedFont>
      <p:font typeface="Barlow Bold Italics" charset="1" panose="00000800000000000000"/>
      <p:regular r:id="rId31"/>
    </p:embeddedFont>
    <p:embeddedFont>
      <p:font typeface="Barlow Thin" charset="1" panose="00000300000000000000"/>
      <p:regular r:id="rId32"/>
    </p:embeddedFont>
    <p:embeddedFont>
      <p:font typeface="Barlow Thin Italics" charset="1" panose="00000300000000000000"/>
      <p:regular r:id="rId33"/>
    </p:embeddedFont>
    <p:embeddedFont>
      <p:font typeface="Barlow Extra-Light" charset="1" panose="00000300000000000000"/>
      <p:regular r:id="rId34"/>
    </p:embeddedFont>
    <p:embeddedFont>
      <p:font typeface="Barlow Extra-Light Italics" charset="1" panose="00000300000000000000"/>
      <p:regular r:id="rId35"/>
    </p:embeddedFont>
    <p:embeddedFont>
      <p:font typeface="Barlow Light" charset="1" panose="00000400000000000000"/>
      <p:regular r:id="rId36"/>
    </p:embeddedFont>
    <p:embeddedFont>
      <p:font typeface="Barlow Light Italics" charset="1" panose="00000400000000000000"/>
      <p:regular r:id="rId37"/>
    </p:embeddedFont>
    <p:embeddedFont>
      <p:font typeface="Barlow Medium" charset="1" panose="00000600000000000000"/>
      <p:regular r:id="rId38"/>
    </p:embeddedFont>
    <p:embeddedFont>
      <p:font typeface="Barlow Medium Italics" charset="1" panose="00000600000000000000"/>
      <p:regular r:id="rId39"/>
    </p:embeddedFont>
    <p:embeddedFont>
      <p:font typeface="Barlow Semi-Bold" charset="1" panose="00000700000000000000"/>
      <p:regular r:id="rId40"/>
    </p:embeddedFont>
    <p:embeddedFont>
      <p:font typeface="Barlow Semi-Bold Italics" charset="1" panose="00000700000000000000"/>
      <p:regular r:id="rId41"/>
    </p:embeddedFont>
    <p:embeddedFont>
      <p:font typeface="Barlow Ultra-Bold" charset="1" panose="00000900000000000000"/>
      <p:regular r:id="rId42"/>
    </p:embeddedFont>
    <p:embeddedFont>
      <p:font typeface="Barlow Ultra-Bold Italics" charset="1" panose="00000900000000000000"/>
      <p:regular r:id="rId43"/>
    </p:embeddedFont>
    <p:embeddedFont>
      <p:font typeface="Barlow Heavy" charset="1" panose="00000A00000000000000"/>
      <p:regular r:id="rId44"/>
    </p:embeddedFont>
    <p:embeddedFont>
      <p:font typeface="Barlow Heavy Italics" charset="1" panose="00000A00000000000000"/>
      <p:regular r:id="rId45"/>
    </p:embeddedFont>
    <p:embeddedFont>
      <p:font typeface="Montserrat" charset="1" panose="00000500000000000000"/>
      <p:regular r:id="rId46"/>
    </p:embeddedFont>
    <p:embeddedFont>
      <p:font typeface="Montserrat Bold" charset="1" panose="00000800000000000000"/>
      <p:regular r:id="rId47"/>
    </p:embeddedFont>
    <p:embeddedFont>
      <p:font typeface="Montserrat Italics" charset="1" panose="00000500000000000000"/>
      <p:regular r:id="rId48"/>
    </p:embeddedFont>
    <p:embeddedFont>
      <p:font typeface="Montserrat Bold Italics" charset="1" panose="00000800000000000000"/>
      <p:regular r:id="rId49"/>
    </p:embeddedFont>
    <p:embeddedFont>
      <p:font typeface="Montserrat Thin" charset="1" panose="00000300000000000000"/>
      <p:regular r:id="rId50"/>
    </p:embeddedFont>
    <p:embeddedFont>
      <p:font typeface="Montserrat Thin Italics" charset="1" panose="00000300000000000000"/>
      <p:regular r:id="rId51"/>
    </p:embeddedFont>
    <p:embeddedFont>
      <p:font typeface="Montserrat Extra-Light" charset="1" panose="00000300000000000000"/>
      <p:regular r:id="rId52"/>
    </p:embeddedFont>
    <p:embeddedFont>
      <p:font typeface="Montserrat Extra-Light Italics" charset="1" panose="00000300000000000000"/>
      <p:regular r:id="rId53"/>
    </p:embeddedFont>
    <p:embeddedFont>
      <p:font typeface="Montserrat Light" charset="1" panose="00000400000000000000"/>
      <p:regular r:id="rId54"/>
    </p:embeddedFont>
    <p:embeddedFont>
      <p:font typeface="Montserrat Light Italics" charset="1" panose="00000400000000000000"/>
      <p:regular r:id="rId55"/>
    </p:embeddedFont>
    <p:embeddedFont>
      <p:font typeface="Montserrat Medium" charset="1" panose="00000600000000000000"/>
      <p:regular r:id="rId56"/>
    </p:embeddedFont>
    <p:embeddedFont>
      <p:font typeface="Montserrat Medium Italics" charset="1" panose="00000600000000000000"/>
      <p:regular r:id="rId57"/>
    </p:embeddedFont>
    <p:embeddedFont>
      <p:font typeface="Montserrat Semi-Bold" charset="1" panose="00000700000000000000"/>
      <p:regular r:id="rId58"/>
    </p:embeddedFont>
    <p:embeddedFont>
      <p:font typeface="Montserrat Semi-Bold Italics" charset="1" panose="00000700000000000000"/>
      <p:regular r:id="rId59"/>
    </p:embeddedFont>
    <p:embeddedFont>
      <p:font typeface="Montserrat Ultra-Bold" charset="1" panose="00000900000000000000"/>
      <p:regular r:id="rId60"/>
    </p:embeddedFont>
    <p:embeddedFont>
      <p:font typeface="Montserrat Ultra-Bold Italics" charset="1" panose="00000900000000000000"/>
      <p:regular r:id="rId61"/>
    </p:embeddedFont>
    <p:embeddedFont>
      <p:font typeface="Montserrat Heavy" charset="1" panose="00000A00000000000000"/>
      <p:regular r:id="rId62"/>
    </p:embeddedFont>
    <p:embeddedFont>
      <p:font typeface="Montserrat Heavy Italics" charset="1" panose="00000A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74" Target="slides/slide11.xml" Type="http://schemas.openxmlformats.org/officeDocument/2006/relationships/slide"/><Relationship Id="rId75" Target="slides/slide12.xml" Type="http://schemas.openxmlformats.org/officeDocument/2006/relationships/slide"/><Relationship Id="rId76" Target="slides/slide13.xml" Type="http://schemas.openxmlformats.org/officeDocument/2006/relationships/slide"/><Relationship Id="rId77" Target="slides/slide14.xml" Type="http://schemas.openxmlformats.org/officeDocument/2006/relationships/slide"/><Relationship Id="rId78" Target="slides/slide15.xml" Type="http://schemas.openxmlformats.org/officeDocument/2006/relationships/slide"/><Relationship Id="rId79" Target="slides/slide16.xml" Type="http://schemas.openxmlformats.org/officeDocument/2006/relationships/slide"/><Relationship Id="rId8" Target="fonts/font8.fntdata" Type="http://schemas.openxmlformats.org/officeDocument/2006/relationships/font"/><Relationship Id="rId80" Target="slides/slide17.xml" Type="http://schemas.openxmlformats.org/officeDocument/2006/relationships/slide"/><Relationship Id="rId81" Target="slides/slide18.xml" Type="http://schemas.openxmlformats.org/officeDocument/2006/relationships/slide"/><Relationship Id="rId82" Target="slides/slide19.xml" Type="http://schemas.openxmlformats.org/officeDocument/2006/relationships/slide"/><Relationship Id="rId83" Target="slides/slide20.xml" Type="http://schemas.openxmlformats.org/officeDocument/2006/relationships/slide"/><Relationship Id="rId84" Target="slides/slide21.xml" Type="http://schemas.openxmlformats.org/officeDocument/2006/relationships/slide"/><Relationship Id="rId85" Target="slides/slide22.xml" Type="http://schemas.openxmlformats.org/officeDocument/2006/relationships/slide"/><Relationship Id="rId86" Target="slides/slide23.xml" Type="http://schemas.openxmlformats.org/officeDocument/2006/relationships/slide"/><Relationship Id="rId87" Target="slides/slide24.xml" Type="http://schemas.openxmlformats.org/officeDocument/2006/relationships/slide"/><Relationship Id="rId88" Target="slides/slide25.xml" Type="http://schemas.openxmlformats.org/officeDocument/2006/relationships/slide"/><Relationship Id="rId89" Target="slides/slide26.xml" Type="http://schemas.openxmlformats.org/officeDocument/2006/relationships/slide"/><Relationship Id="rId9" Target="fonts/font9.fntdata" Type="http://schemas.openxmlformats.org/officeDocument/2006/relationships/font"/><Relationship Id="rId90" Target="slides/slide27.xml" Type="http://schemas.openxmlformats.org/officeDocument/2006/relationships/slide"/><Relationship Id="rId91" Target="slides/slide28.xml" Type="http://schemas.openxmlformats.org/officeDocument/2006/relationships/slide"/><Relationship Id="rId92" Target="slides/slide29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13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jpeg" Type="http://schemas.openxmlformats.org/officeDocument/2006/relationships/image"/><Relationship Id="rId8" Target="../media/VAGB51wq2I4.mp4" Type="http://schemas.openxmlformats.org/officeDocument/2006/relationships/video"/><Relationship Id="rId9" Target="../media/VAGB51wq2I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402" r="0" b="-323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574" y="487005"/>
            <a:ext cx="10445464" cy="5514588"/>
            <a:chOff x="0" y="0"/>
            <a:chExt cx="3810534" cy="2011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0534" cy="2011737"/>
            </a:xfrm>
            <a:custGeom>
              <a:avLst/>
              <a:gdLst/>
              <a:ahLst/>
              <a:cxnLst/>
              <a:rect r="r" b="b" t="t" l="l"/>
              <a:pathLst>
                <a:path h="2011737" w="3810534">
                  <a:moveTo>
                    <a:pt x="0" y="0"/>
                  </a:moveTo>
                  <a:lnTo>
                    <a:pt x="3810534" y="0"/>
                  </a:lnTo>
                  <a:lnTo>
                    <a:pt x="3810534" y="2011737"/>
                  </a:lnTo>
                  <a:lnTo>
                    <a:pt x="0" y="20117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22118" y="2150652"/>
            <a:ext cx="6599716" cy="7701883"/>
            <a:chOff x="0" y="0"/>
            <a:chExt cx="240759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759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407594">
                  <a:moveTo>
                    <a:pt x="0" y="0"/>
                  </a:moveTo>
                  <a:lnTo>
                    <a:pt x="2407594" y="0"/>
                  </a:lnTo>
                  <a:lnTo>
                    <a:pt x="240759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709332" y="5143500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38492" y="268515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963404" y="4672810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7383" y="8090431"/>
            <a:ext cx="4163585" cy="1088936"/>
            <a:chOff x="0" y="0"/>
            <a:chExt cx="1292864" cy="338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2864" cy="338133"/>
            </a:xfrm>
            <a:custGeom>
              <a:avLst/>
              <a:gdLst/>
              <a:ahLst/>
              <a:cxnLst/>
              <a:rect r="r" b="b" t="t" l="l"/>
              <a:pathLst>
                <a:path h="338133" w="1292864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487432" y="2410633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05574" y="1951684"/>
            <a:ext cx="10297863" cy="3810193"/>
            <a:chOff x="0" y="0"/>
            <a:chExt cx="13730485" cy="508025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3730485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59"/>
                </a:lnSpc>
              </a:pPr>
              <a:r>
                <a:rPr lang="en-US" sz="8799" spc="105">
                  <a:solidFill>
                    <a:srgbClr val="003EA8"/>
                  </a:solidFill>
                  <a:ea typeface="Arita Dotum Bold"/>
                </a:rPr>
                <a:t>백종원의 </a:t>
              </a:r>
            </a:p>
            <a:p>
              <a:pPr>
                <a:lnSpc>
                  <a:spcPts val="10559"/>
                </a:lnSpc>
              </a:pPr>
              <a:r>
                <a:rPr lang="en-US" sz="8799" spc="105">
                  <a:solidFill>
                    <a:srgbClr val="003EA8"/>
                  </a:solidFill>
                  <a:latin typeface="Arita Dotum Bold"/>
                  <a:ea typeface="Arita Dotum Bold"/>
                </a:rPr>
                <a:t>성공요인은 무엇일까?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054732"/>
              <a:ext cx="13730485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Arita Dotum Bold"/>
                </a:rPr>
                <a:t>Text Mining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58042" y="8356027"/>
            <a:ext cx="4022268" cy="49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8"/>
              </a:lnSpc>
              <a:spcBef>
                <a:spcPct val="0"/>
              </a:spcBef>
            </a:pPr>
            <a:r>
              <a:rPr lang="en-US" sz="2791">
                <a:solidFill>
                  <a:srgbClr val="003A72"/>
                </a:solidFill>
                <a:latin typeface="Arita Dotum Bold"/>
                <a:ea typeface="Arita Dotum Bold"/>
              </a:rPr>
              <a:t>알파코 9기 3조 탕탕특공대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8460" y="414710"/>
            <a:ext cx="12462498" cy="9457581"/>
          </a:xfrm>
          <a:custGeom>
            <a:avLst/>
            <a:gdLst/>
            <a:ahLst/>
            <a:cxnLst/>
            <a:rect r="r" b="b" t="t" l="l"/>
            <a:pathLst>
              <a:path h="9457581" w="12462498">
                <a:moveTo>
                  <a:pt x="0" y="0"/>
                </a:moveTo>
                <a:lnTo>
                  <a:pt x="12462498" y="0"/>
                </a:lnTo>
                <a:lnTo>
                  <a:pt x="12462498" y="9457580"/>
                </a:lnTo>
                <a:lnTo>
                  <a:pt x="0" y="945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99941"/>
            <a:ext cx="15795020" cy="1959539"/>
            <a:chOff x="0" y="0"/>
            <a:chExt cx="5762066" cy="714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4845"/>
            </a:xfrm>
            <a:custGeom>
              <a:avLst/>
              <a:gdLst/>
              <a:ahLst/>
              <a:cxnLst/>
              <a:rect r="r" b="b" t="t" l="l"/>
              <a:pathLst>
                <a:path h="71484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4845"/>
                  </a:lnTo>
                  <a:lnTo>
                    <a:pt x="0" y="7148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46634" y="19675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650" y="3160618"/>
            <a:ext cx="8308321" cy="6097682"/>
          </a:xfrm>
          <a:custGeom>
            <a:avLst/>
            <a:gdLst/>
            <a:ahLst/>
            <a:cxnLst/>
            <a:rect r="r" b="b" t="t" l="l"/>
            <a:pathLst>
              <a:path h="6097682" w="8308321">
                <a:moveTo>
                  <a:pt x="0" y="0"/>
                </a:moveTo>
                <a:lnTo>
                  <a:pt x="8308321" y="0"/>
                </a:lnTo>
                <a:lnTo>
                  <a:pt x="8308321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855" y="9029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 (Tokenization)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44049" y="3029501"/>
            <a:ext cx="7070264" cy="6359917"/>
            <a:chOff x="0" y="0"/>
            <a:chExt cx="2532746" cy="227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2746" cy="2278281"/>
            </a:xfrm>
            <a:custGeom>
              <a:avLst/>
              <a:gdLst/>
              <a:ahLst/>
              <a:cxnLst/>
              <a:rect r="r" b="b" t="t" l="l"/>
              <a:pathLst>
                <a:path h="2278281" w="2532746">
                  <a:moveTo>
                    <a:pt x="0" y="0"/>
                  </a:moveTo>
                  <a:lnTo>
                    <a:pt x="2532746" y="0"/>
                  </a:lnTo>
                  <a:lnTo>
                    <a:pt x="2532746" y="2278281"/>
                  </a:lnTo>
                  <a:lnTo>
                    <a:pt x="0" y="22782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01395" y="4194938"/>
            <a:ext cx="6755573" cy="232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08"/>
              </a:lnSpc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텍스트를 의미있는 단위인 토큰으로 분리하는 과정. 토큰화는 리뷰 텍스트를 분석 가능한 작은 단위로 나누어, 각 리뷰가 가지고 있는 정보를 세부적으로 분석하기 위해 필요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1395" y="6973798"/>
            <a:ext cx="6850660" cy="137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ea typeface="Arita Dotum Medium"/>
              </a:rPr>
              <a:t>리뷰 텍스트에서 의미 있는 키워드를 추출하여 데이터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 분석의 기반을 마련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3883190"/>
            <a:ext cx="15795020" cy="4507970"/>
            <a:chOff x="0" y="0"/>
            <a:chExt cx="5762066" cy="1644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644520"/>
            </a:xfrm>
            <a:custGeom>
              <a:avLst/>
              <a:gdLst/>
              <a:ahLst/>
              <a:cxnLst/>
              <a:rect r="r" b="b" t="t" l="l"/>
              <a:pathLst>
                <a:path h="164452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644520"/>
                  </a:lnTo>
                  <a:lnTo>
                    <a:pt x="0" y="16445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1028700"/>
            <a:ext cx="15795020" cy="2399279"/>
            <a:chOff x="0" y="0"/>
            <a:chExt cx="5762066" cy="875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875263"/>
            </a:xfrm>
            <a:custGeom>
              <a:avLst/>
              <a:gdLst/>
              <a:ahLst/>
              <a:cxnLst/>
              <a:rect r="r" b="b" t="t" l="l"/>
              <a:pathLst>
                <a:path h="8752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75263"/>
                  </a:lnTo>
                  <a:lnTo>
                    <a:pt x="0" y="8752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362795" y="7743551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2" y="0"/>
                </a:lnTo>
                <a:lnTo>
                  <a:pt x="5533752" y="1961967"/>
                </a:lnTo>
                <a:lnTo>
                  <a:pt x="0" y="1961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11795" y="8391160"/>
            <a:ext cx="7376205" cy="1925646"/>
          </a:xfrm>
          <a:custGeom>
            <a:avLst/>
            <a:gdLst/>
            <a:ahLst/>
            <a:cxnLst/>
            <a:rect r="r" b="b" t="t" l="l"/>
            <a:pathLst>
              <a:path h="1925646" w="7376205">
                <a:moveTo>
                  <a:pt x="0" y="0"/>
                </a:moveTo>
                <a:lnTo>
                  <a:pt x="7376205" y="0"/>
                </a:lnTo>
                <a:lnTo>
                  <a:pt x="7376205" y="1925646"/>
                </a:lnTo>
                <a:lnTo>
                  <a:pt x="0" y="1925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0659" y="4422675"/>
            <a:ext cx="14479216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khaiii는 카카오에서 개발한 형태소분석기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'Kakao Hangul Analyzer III'의 약자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기존 사전과 규칙 기반 대신, 데이터 기반의 알고리즘으로 형태소를 분석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ta Dotum Bold"/>
                <a:ea typeface="Arita Dotum Bold"/>
              </a:rPr>
              <a:t>국립국어원의 21세기 세종계획 코퍼스의 약 85만 문장, 천만 어절의 코퍼스를 사용하여 학습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0659" y="15887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2406" y="1028700"/>
            <a:ext cx="15795020" cy="1964559"/>
            <a:chOff x="0" y="0"/>
            <a:chExt cx="5762066" cy="716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6677"/>
            </a:xfrm>
            <a:custGeom>
              <a:avLst/>
              <a:gdLst/>
              <a:ahLst/>
              <a:cxnLst/>
              <a:rect r="r" b="b" t="t" l="l"/>
              <a:pathLst>
                <a:path h="71667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6677"/>
                  </a:lnTo>
                  <a:lnTo>
                    <a:pt x="0" y="7166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084" y="96514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4021" y="3369778"/>
            <a:ext cx="11914408" cy="5512004"/>
          </a:xfrm>
          <a:custGeom>
            <a:avLst/>
            <a:gdLst/>
            <a:ahLst/>
            <a:cxnLst/>
            <a:rect r="r" b="b" t="t" l="l"/>
            <a:pathLst>
              <a:path h="5512004" w="11914408">
                <a:moveTo>
                  <a:pt x="0" y="0"/>
                </a:moveTo>
                <a:lnTo>
                  <a:pt x="11914408" y="0"/>
                </a:lnTo>
                <a:lnTo>
                  <a:pt x="11914408" y="5512003"/>
                </a:lnTo>
                <a:lnTo>
                  <a:pt x="0" y="5512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7855" y="1272189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303" y="9317803"/>
            <a:ext cx="1657539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ea typeface="Arita Dotum Light"/>
              </a:rPr>
              <a:t>많은 데이터처리에 있어 속도와 정확도에 적절한 균형을 이루는 형태소 분석기가 필요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8239" y="8935962"/>
            <a:ext cx="111152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ta Dotum Medium"/>
                <a:ea typeface="Arita Dotum Medium"/>
              </a:rPr>
              <a:t> 속도 비교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1658" y="1658401"/>
            <a:ext cx="17129113" cy="7844503"/>
            <a:chOff x="0" y="0"/>
            <a:chExt cx="6248747" cy="28616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48747" cy="2861696"/>
            </a:xfrm>
            <a:custGeom>
              <a:avLst/>
              <a:gdLst/>
              <a:ahLst/>
              <a:cxnLst/>
              <a:rect r="r" b="b" t="t" l="l"/>
              <a:pathLst>
                <a:path h="2861696" w="6248747">
                  <a:moveTo>
                    <a:pt x="0" y="0"/>
                  </a:moveTo>
                  <a:lnTo>
                    <a:pt x="6248747" y="0"/>
                  </a:lnTo>
                  <a:lnTo>
                    <a:pt x="6248747" y="2861696"/>
                  </a:lnTo>
                  <a:lnTo>
                    <a:pt x="0" y="28616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115704"/>
            <a:ext cx="10768818" cy="1710934"/>
          </a:xfrm>
          <a:custGeom>
            <a:avLst/>
            <a:gdLst/>
            <a:ahLst/>
            <a:cxnLst/>
            <a:rect r="r" b="b" t="t" l="l"/>
            <a:pathLst>
              <a:path h="1710934" w="10768818">
                <a:moveTo>
                  <a:pt x="0" y="0"/>
                </a:moveTo>
                <a:lnTo>
                  <a:pt x="10768818" y="0"/>
                </a:lnTo>
                <a:lnTo>
                  <a:pt x="10768818" y="1710934"/>
                </a:lnTo>
                <a:lnTo>
                  <a:pt x="0" y="171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16230600" cy="1795258"/>
          </a:xfrm>
          <a:custGeom>
            <a:avLst/>
            <a:gdLst/>
            <a:ahLst/>
            <a:cxnLst/>
            <a:rect r="r" b="b" t="t" l="l"/>
            <a:pathLst>
              <a:path h="1795258" w="16230600">
                <a:moveTo>
                  <a:pt x="0" y="0"/>
                </a:moveTo>
                <a:lnTo>
                  <a:pt x="16230600" y="0"/>
                </a:lnTo>
                <a:lnTo>
                  <a:pt x="16230600" y="1795258"/>
                </a:lnTo>
                <a:lnTo>
                  <a:pt x="0" y="179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31722"/>
            <a:ext cx="13709348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 C++로 만들어져 있어, 리눅스 환경에서 cmake을 이용하여 빌드후 python과 바인딩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50094"/>
            <a:ext cx="15184409" cy="161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1. reviews.csv 파일을 pandas.read_csv로 읽어들여 데이터 프레임화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2. KhaiiiApi.analyze을 for반복문으로 돌리며 토크나이징된 데이터를 새롭게 저장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Light"/>
                <a:ea typeface="Arita Dotum Light"/>
              </a:rPr>
              <a:t>3. 결과 데이터 프레임을 다시 df.to_csv로 새로운 csv 파일 tokenized_output.csv 로 저장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46490" y="182026"/>
            <a:ext cx="15795020" cy="1259755"/>
            <a:chOff x="0" y="0"/>
            <a:chExt cx="5762066" cy="4595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62066" cy="459562"/>
            </a:xfrm>
            <a:custGeom>
              <a:avLst/>
              <a:gdLst/>
              <a:ahLst/>
              <a:cxnLst/>
              <a:rect r="r" b="b" t="t" l="l"/>
              <a:pathLst>
                <a:path h="45956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59562"/>
                  </a:lnTo>
                  <a:lnTo>
                    <a:pt x="0" y="4595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97855" y="172501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토큰화: Khaiii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811259">
            <a:off x="165565" y="305948"/>
            <a:ext cx="1245453" cy="1563925"/>
          </a:xfrm>
          <a:custGeom>
            <a:avLst/>
            <a:gdLst/>
            <a:ahLst/>
            <a:cxnLst/>
            <a:rect r="r" b="b" t="t" l="l"/>
            <a:pathLst>
              <a:path h="1563925" w="1245453">
                <a:moveTo>
                  <a:pt x="0" y="0"/>
                </a:moveTo>
                <a:lnTo>
                  <a:pt x="1245453" y="0"/>
                </a:lnTo>
                <a:lnTo>
                  <a:pt x="1245453" y="1563924"/>
                </a:lnTo>
                <a:lnTo>
                  <a:pt x="0" y="1563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058070" y="1978307"/>
            <a:ext cx="6172707" cy="688265"/>
          </a:xfrm>
          <a:custGeom>
            <a:avLst/>
            <a:gdLst/>
            <a:ahLst/>
            <a:cxnLst/>
            <a:rect r="r" b="b" t="t" l="l"/>
            <a:pathLst>
              <a:path h="688265" w="6172707">
                <a:moveTo>
                  <a:pt x="0" y="0"/>
                </a:moveTo>
                <a:lnTo>
                  <a:pt x="6172707" y="0"/>
                </a:lnTo>
                <a:lnTo>
                  <a:pt x="61727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1575" r="0" b="-1562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9020" y="903075"/>
            <a:ext cx="6277688" cy="1372469"/>
            <a:chOff x="0" y="0"/>
            <a:chExt cx="9504788" cy="20779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19737" y="865414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9755" y="1803714"/>
            <a:ext cx="6250515" cy="6247911"/>
          </a:xfrm>
          <a:custGeom>
            <a:avLst/>
            <a:gdLst/>
            <a:ahLst/>
            <a:cxnLst/>
            <a:rect r="r" b="b" t="t" l="l"/>
            <a:pathLst>
              <a:path h="6247911" w="6250515">
                <a:moveTo>
                  <a:pt x="0" y="0"/>
                </a:moveTo>
                <a:lnTo>
                  <a:pt x="6250515" y="0"/>
                </a:lnTo>
                <a:lnTo>
                  <a:pt x="6250515" y="6247910"/>
                </a:lnTo>
                <a:lnTo>
                  <a:pt x="0" y="6247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0393" y="2160095"/>
            <a:ext cx="6032259" cy="60322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003A7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7302652" y="1589310"/>
            <a:ext cx="1736368" cy="3586915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626559" y="4126126"/>
            <a:ext cx="6134403" cy="688265"/>
          </a:xfrm>
          <a:custGeom>
            <a:avLst/>
            <a:gdLst/>
            <a:ahLst/>
            <a:cxnLst/>
            <a:rect r="r" b="b" t="t" l="l"/>
            <a:pathLst>
              <a:path h="688265" w="6134403">
                <a:moveTo>
                  <a:pt x="0" y="0"/>
                </a:moveTo>
                <a:lnTo>
                  <a:pt x="6134403" y="0"/>
                </a:lnTo>
                <a:lnTo>
                  <a:pt x="6134403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1255" r="0" b="-154988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26559" y="3038047"/>
            <a:ext cx="6277688" cy="1372469"/>
            <a:chOff x="0" y="0"/>
            <a:chExt cx="9504788" cy="20779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21405" y="3038047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9773350" y="6688753"/>
            <a:ext cx="6277688" cy="688265"/>
          </a:xfrm>
          <a:custGeom>
            <a:avLst/>
            <a:gdLst/>
            <a:ahLst/>
            <a:cxnLst/>
            <a:rect r="r" b="b" t="t" l="l"/>
            <a:pathLst>
              <a:path h="688265" w="6277688">
                <a:moveTo>
                  <a:pt x="0" y="0"/>
                </a:moveTo>
                <a:lnTo>
                  <a:pt x="6277688" y="0"/>
                </a:lnTo>
                <a:lnTo>
                  <a:pt x="6277688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2453" r="0" b="-15977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73350" y="5585476"/>
            <a:ext cx="6277688" cy="1372469"/>
            <a:chOff x="0" y="0"/>
            <a:chExt cx="9504788" cy="20779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54067" y="5547816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164905" y="9178029"/>
            <a:ext cx="6025917" cy="622773"/>
          </a:xfrm>
          <a:custGeom>
            <a:avLst/>
            <a:gdLst/>
            <a:ahLst/>
            <a:cxnLst/>
            <a:rect r="r" b="b" t="t" l="l"/>
            <a:pathLst>
              <a:path h="622773" w="6025917">
                <a:moveTo>
                  <a:pt x="0" y="0"/>
                </a:moveTo>
                <a:lnTo>
                  <a:pt x="6025917" y="0"/>
                </a:lnTo>
                <a:lnTo>
                  <a:pt x="6025917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5644" r="0" b="-17253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039020" y="8043768"/>
            <a:ext cx="6277688" cy="1372469"/>
            <a:chOff x="0" y="0"/>
            <a:chExt cx="9504788" cy="20779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219737" y="8070640"/>
            <a:ext cx="1107226" cy="1029720"/>
          </a:xfrm>
          <a:custGeom>
            <a:avLst/>
            <a:gdLst/>
            <a:ahLst/>
            <a:cxnLst/>
            <a:rect r="r" b="b" t="t" l="l"/>
            <a:pathLst>
              <a:path h="1029720" w="1107226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478263" y="8231672"/>
            <a:ext cx="597185" cy="560607"/>
          </a:xfrm>
          <a:custGeom>
            <a:avLst/>
            <a:gdLst/>
            <a:ahLst/>
            <a:cxnLst/>
            <a:rect r="r" b="b" t="t" l="l"/>
            <a:pathLst>
              <a:path h="560607" w="597185">
                <a:moveTo>
                  <a:pt x="0" y="0"/>
                </a:moveTo>
                <a:lnTo>
                  <a:pt x="597184" y="0"/>
                </a:lnTo>
                <a:lnTo>
                  <a:pt x="597184" y="560607"/>
                </a:lnTo>
                <a:lnTo>
                  <a:pt x="0" y="560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496029" y="1022912"/>
            <a:ext cx="554641" cy="581053"/>
          </a:xfrm>
          <a:custGeom>
            <a:avLst/>
            <a:gdLst/>
            <a:ahLst/>
            <a:cxnLst/>
            <a:rect r="r" b="b" t="t" l="l"/>
            <a:pathLst>
              <a:path h="581053" w="554641">
                <a:moveTo>
                  <a:pt x="0" y="0"/>
                </a:moveTo>
                <a:lnTo>
                  <a:pt x="554641" y="0"/>
                </a:lnTo>
                <a:lnTo>
                  <a:pt x="554641" y="581053"/>
                </a:lnTo>
                <a:lnTo>
                  <a:pt x="0" y="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197411" y="5650356"/>
            <a:ext cx="613527" cy="677590"/>
          </a:xfrm>
          <a:custGeom>
            <a:avLst/>
            <a:gdLst/>
            <a:ahLst/>
            <a:cxnLst/>
            <a:rect r="r" b="b" t="t" l="l"/>
            <a:pathLst>
              <a:path h="677590" w="613527">
                <a:moveTo>
                  <a:pt x="0" y="0"/>
                </a:moveTo>
                <a:lnTo>
                  <a:pt x="613527" y="0"/>
                </a:lnTo>
                <a:lnTo>
                  <a:pt x="613527" y="677591"/>
                </a:lnTo>
                <a:lnTo>
                  <a:pt x="0" y="6775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7302652" y="5176225"/>
            <a:ext cx="1736368" cy="3553778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>
            <a:off x="7302652" y="5176225"/>
            <a:ext cx="2470698" cy="1095486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7302652" y="3724282"/>
            <a:ext cx="2323907" cy="1451943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0237795" y="3170246"/>
            <a:ext cx="481456" cy="562210"/>
          </a:xfrm>
          <a:custGeom>
            <a:avLst/>
            <a:gdLst/>
            <a:ahLst/>
            <a:cxnLst/>
            <a:rect r="r" b="b" t="t" l="l"/>
            <a:pathLst>
              <a:path h="562210" w="481456">
                <a:moveTo>
                  <a:pt x="0" y="0"/>
                </a:moveTo>
                <a:lnTo>
                  <a:pt x="481456" y="0"/>
                </a:lnTo>
                <a:lnTo>
                  <a:pt x="481456" y="562210"/>
                </a:lnTo>
                <a:lnTo>
                  <a:pt x="0" y="5622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567725" y="1232745"/>
            <a:ext cx="921812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정제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30904" y="4413990"/>
            <a:ext cx="4911238" cy="89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9"/>
              </a:lnSpc>
              <a:spcBef>
                <a:spcPct val="0"/>
              </a:spcBef>
            </a:pPr>
            <a:r>
              <a:rPr lang="en-US" sz="5214" spc="318">
                <a:solidFill>
                  <a:srgbClr val="343432"/>
                </a:solidFill>
                <a:ea typeface="Arita Dotum Bold"/>
              </a:rPr>
              <a:t>텍스트 전처리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89537" y="3485972"/>
            <a:ext cx="1741981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정규화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56247" y="5943824"/>
            <a:ext cx="4681927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latin typeface="Do Hyeon"/>
                <a:ea typeface="Do Hyeon"/>
              </a:rPr>
              <a:t>어간 추출 &amp; 표제어 추출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10938" y="8357538"/>
            <a:ext cx="1989035" cy="6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55">
                <a:solidFill>
                  <a:srgbClr val="343432"/>
                </a:solidFill>
                <a:ea typeface="Do Hyeon"/>
              </a:rPr>
              <a:t>불용어 처리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0393" y="5458399"/>
            <a:ext cx="603225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43432"/>
                </a:solidFill>
                <a:latin typeface="Arimo"/>
                <a:ea typeface="Arimo"/>
              </a:rPr>
              <a:t>자연어 처리(NLP) 작업을 위한 필수적인 첫 단계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6469692" y="60993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63968" y="1862409"/>
            <a:ext cx="8000289" cy="8065895"/>
            <a:chOff x="0" y="0"/>
            <a:chExt cx="2591857" cy="261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1857" cy="2613111"/>
            </a:xfrm>
            <a:custGeom>
              <a:avLst/>
              <a:gdLst/>
              <a:ahLst/>
              <a:cxnLst/>
              <a:rect r="r" b="b" t="t" l="l"/>
              <a:pathLst>
                <a:path h="2613111" w="2591857">
                  <a:moveTo>
                    <a:pt x="0" y="0"/>
                  </a:moveTo>
                  <a:lnTo>
                    <a:pt x="2591857" y="0"/>
                  </a:lnTo>
                  <a:lnTo>
                    <a:pt x="2591857" y="2613111"/>
                  </a:lnTo>
                  <a:lnTo>
                    <a:pt x="0" y="26131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7468" y="3274253"/>
            <a:ext cx="8151661" cy="3269795"/>
          </a:xfrm>
          <a:custGeom>
            <a:avLst/>
            <a:gdLst/>
            <a:ahLst/>
            <a:cxnLst/>
            <a:rect r="r" b="b" t="t" l="l"/>
            <a:pathLst>
              <a:path h="3269795" w="8151661">
                <a:moveTo>
                  <a:pt x="0" y="0"/>
                </a:moveTo>
                <a:lnTo>
                  <a:pt x="8151661" y="0"/>
                </a:lnTo>
                <a:lnTo>
                  <a:pt x="8151661" y="3269795"/>
                </a:lnTo>
                <a:lnTo>
                  <a:pt x="0" y="3269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6" t="-2621" r="-20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정제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034" y="2763883"/>
            <a:ext cx="7684157" cy="263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데이터에서 오류나 불필요한 정보를 제거하는 과정. 수집해 토근화한 리뷰 데이터의 품질을 향상시키고, 분석의 정확도를 높이기 위해 필요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00641" y="6230306"/>
            <a:ext cx="7326943" cy="212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 How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ta Dotum Medium"/>
                <a:ea typeface="Arita Dotum Medium"/>
              </a:rPr>
              <a:t>이메일 주소, URL, 특수 문자 등 분석에 불필요한 정보를 정제하기 위해 한글 문자를 제외한 텍스트를 replace(), strip() 함수를 사용하여 제거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6469692" y="60993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31799" y="1840208"/>
            <a:ext cx="7333243" cy="8065895"/>
            <a:chOff x="0" y="0"/>
            <a:chExt cx="2375754" cy="261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5754" cy="2613111"/>
            </a:xfrm>
            <a:custGeom>
              <a:avLst/>
              <a:gdLst/>
              <a:ahLst/>
              <a:cxnLst/>
              <a:rect r="r" b="b" t="t" l="l"/>
              <a:pathLst>
                <a:path h="2613111" w="2375754">
                  <a:moveTo>
                    <a:pt x="0" y="0"/>
                  </a:moveTo>
                  <a:lnTo>
                    <a:pt x="2375754" y="0"/>
                  </a:lnTo>
                  <a:lnTo>
                    <a:pt x="2375754" y="2613111"/>
                  </a:lnTo>
                  <a:lnTo>
                    <a:pt x="0" y="26131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43169" y="2508391"/>
            <a:ext cx="5848289" cy="6845157"/>
          </a:xfrm>
          <a:custGeom>
            <a:avLst/>
            <a:gdLst/>
            <a:ahLst/>
            <a:cxnLst/>
            <a:rect r="r" b="b" t="t" l="l"/>
            <a:pathLst>
              <a:path h="6845157" w="5848289">
                <a:moveTo>
                  <a:pt x="0" y="0"/>
                </a:moveTo>
                <a:lnTo>
                  <a:pt x="5848290" y="0"/>
                </a:lnTo>
                <a:lnTo>
                  <a:pt x="5848290" y="6845157"/>
                </a:lnTo>
                <a:lnTo>
                  <a:pt x="0" y="6845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정규화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9654" y="2746124"/>
            <a:ext cx="7177534" cy="263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What</a:t>
            </a:r>
            <a:r>
              <a:rPr lang="en-US" sz="3299">
                <a:solidFill>
                  <a:srgbClr val="000000"/>
                </a:solidFill>
                <a:latin typeface="Arita Dotum Bold"/>
              </a:rPr>
              <a:t> &amp; Why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 내의 단어들을 일관된 형태로 통일하는 과정. 리뷰 내의 다양한 표현을 통일하여 분석의 일관성을 보장하기 위해 필요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85268" y="6320343"/>
            <a:ext cx="6826305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ta Dotum Bold"/>
              </a:rPr>
              <a:t> How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ea typeface="Arita Dotum Medium"/>
              </a:rPr>
              <a:t>먼저 가장 많이 나오는 토큰을 나열후 수동적으로 동의어 처리 사전을 생성후 적용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2088158"/>
            <a:ext cx="8115300" cy="7265391"/>
            <a:chOff x="0" y="0"/>
            <a:chExt cx="2629117" cy="2353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117" cy="2353772"/>
            </a:xfrm>
            <a:custGeom>
              <a:avLst/>
              <a:gdLst/>
              <a:ahLst/>
              <a:cxnLst/>
              <a:rect r="r" b="b" t="t" l="l"/>
              <a:pathLst>
                <a:path h="2353772" w="2629117">
                  <a:moveTo>
                    <a:pt x="0" y="0"/>
                  </a:moveTo>
                  <a:lnTo>
                    <a:pt x="2629117" y="0"/>
                  </a:lnTo>
                  <a:lnTo>
                    <a:pt x="2629117" y="2353772"/>
                  </a:lnTo>
                  <a:lnTo>
                    <a:pt x="0" y="23537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76562" y="9258300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7" y="0"/>
                </a:lnTo>
                <a:lnTo>
                  <a:pt x="7147787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5309" y="2902646"/>
            <a:ext cx="8103851" cy="5549825"/>
          </a:xfrm>
          <a:custGeom>
            <a:avLst/>
            <a:gdLst/>
            <a:ahLst/>
            <a:cxnLst/>
            <a:rect r="r" b="b" t="t" l="l"/>
            <a:pathLst>
              <a:path h="5549825" w="8103851">
                <a:moveTo>
                  <a:pt x="0" y="0"/>
                </a:moveTo>
                <a:lnTo>
                  <a:pt x="8103851" y="0"/>
                </a:lnTo>
                <a:lnTo>
                  <a:pt x="8103851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20" r="0" b="-62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  <a:ea typeface="Arita Dotum Bold"/>
              </a:rPr>
              <a:t>어간 추출 &amp; 표제어 추출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6717" y="2659526"/>
            <a:ext cx="7469865" cy="19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51"/>
              </a:lnSpc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• 자연어 처리(NLP)에서 어간 추출과 표제어 추출은 텍스트 데이터의 단어들을 기본 형태로 환원시키는 과정</a:t>
            </a:r>
          </a:p>
          <a:p>
            <a:pPr algn="ctr" marL="518155" indent="-259078" lvl="1">
              <a:lnSpc>
                <a:spcPts val="35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데이터의 일관성을 높이고, 분석의 정확도를 개선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6717" y="5610884"/>
            <a:ext cx="7575007" cy="265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 marL="518155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각 단어의 기본 형태를 식별, 토큰화 과정에서 어간 추출과 표제어 추출이 자연스럽게 이루어짐</a:t>
            </a:r>
          </a:p>
          <a:p>
            <a:pPr algn="ctr" marL="518155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Arita Dotum Medium"/>
                <a:ea typeface="Arita Dotum Medium"/>
              </a:rPr>
              <a:t>분석 과정에서 단어들을 그들의 어근 형태로 통일시키는 효과를 가지며, 별도의 어간 추출이나 표제어 추출 과정을 요구하지 않음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871915"/>
            <a:ext cx="8115300" cy="7892957"/>
            <a:chOff x="0" y="0"/>
            <a:chExt cx="2629117" cy="25570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117" cy="2557085"/>
            </a:xfrm>
            <a:custGeom>
              <a:avLst/>
              <a:gdLst/>
              <a:ahLst/>
              <a:cxnLst/>
              <a:rect r="r" b="b" t="t" l="l"/>
              <a:pathLst>
                <a:path h="2557085" w="2629117">
                  <a:moveTo>
                    <a:pt x="0" y="0"/>
                  </a:moveTo>
                  <a:lnTo>
                    <a:pt x="2629117" y="0"/>
                  </a:lnTo>
                  <a:lnTo>
                    <a:pt x="2629117" y="2557085"/>
                  </a:lnTo>
                  <a:lnTo>
                    <a:pt x="0" y="25570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108819" y="9116882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7" y="0"/>
                </a:lnTo>
                <a:lnTo>
                  <a:pt x="7147787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281718"/>
            <a:ext cx="6516202" cy="6516202"/>
          </a:xfrm>
          <a:custGeom>
            <a:avLst/>
            <a:gdLst/>
            <a:ahLst/>
            <a:cxnLst/>
            <a:rect r="r" b="b" t="t" l="l"/>
            <a:pathLst>
              <a:path h="6516202" w="6516202">
                <a:moveTo>
                  <a:pt x="0" y="0"/>
                </a:moveTo>
                <a:lnTo>
                  <a:pt x="6516202" y="0"/>
                </a:lnTo>
                <a:lnTo>
                  <a:pt x="6516202" y="6516201"/>
                </a:lnTo>
                <a:lnTo>
                  <a:pt x="0" y="6516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불용어 설정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3243" y="2857000"/>
            <a:ext cx="6842537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텍스트에서 분석에 불필요한 단어를 제거하는 과정. 중요한 키워드를 보다 명확하게 도출하기 위해 필요하며, 의미없는 분석 결과를 방지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3243" y="6059778"/>
            <a:ext cx="6969895" cy="236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사전에 정의된 불용어 사전을 만들어 custom_stopwords.txt로 저장후 한글 깨짐 방지를 위해 utf-8-sig 인코딩으로 읽어들여 토큰화 된 리뷰 텍스트에서 불용어를 제거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10273"/>
            <a:ext cx="16230600" cy="6745738"/>
            <a:chOff x="0" y="0"/>
            <a:chExt cx="5920967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0967" cy="2460863"/>
            </a:xfrm>
            <a:custGeom>
              <a:avLst/>
              <a:gdLst/>
              <a:ahLst/>
              <a:cxnLst/>
              <a:rect r="r" b="b" t="t" l="l"/>
              <a:pathLst>
                <a:path h="2460863" w="5920967">
                  <a:moveTo>
                    <a:pt x="0" y="0"/>
                  </a:moveTo>
                  <a:lnTo>
                    <a:pt x="5920967" y="0"/>
                  </a:lnTo>
                  <a:lnTo>
                    <a:pt x="5920967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783791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533819" y="5769069"/>
            <a:ext cx="5079607" cy="5062352"/>
            <a:chOff x="0" y="0"/>
            <a:chExt cx="6772810" cy="6749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58733"/>
              <a:ext cx="6772810" cy="6391070"/>
            </a:xfrm>
            <a:custGeom>
              <a:avLst/>
              <a:gdLst/>
              <a:ahLst/>
              <a:cxnLst/>
              <a:rect r="r" b="b" t="t" l="l"/>
              <a:pathLst>
                <a:path h="6391070" w="6772810">
                  <a:moveTo>
                    <a:pt x="0" y="0"/>
                  </a:moveTo>
                  <a:lnTo>
                    <a:pt x="6772810" y="0"/>
                  </a:lnTo>
                  <a:lnTo>
                    <a:pt x="6772810" y="6391069"/>
                  </a:lnTo>
                  <a:lnTo>
                    <a:pt x="0" y="6391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03414">
              <a:off x="1302644" y="26063"/>
              <a:ext cx="920522" cy="1319744"/>
            </a:xfrm>
            <a:custGeom>
              <a:avLst/>
              <a:gdLst/>
              <a:ahLst/>
              <a:cxnLst/>
              <a:rect r="r" b="b" t="t" l="l"/>
              <a:pathLst>
                <a:path h="1319744" w="920522">
                  <a:moveTo>
                    <a:pt x="0" y="0"/>
                  </a:moveTo>
                  <a:lnTo>
                    <a:pt x="920522" y="0"/>
                  </a:lnTo>
                  <a:lnTo>
                    <a:pt x="920522" y="1319745"/>
                  </a:lnTo>
                  <a:lnTo>
                    <a:pt x="0" y="1319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50516" y="4276594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크롤링 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50516" y="5493733"/>
            <a:ext cx="10975671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데이터 전처리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0516" y="6621077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토픽 모델링 및 시각화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0516" y="3060923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주제 선정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0988" y="3149898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0988" y="4334119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0988" y="5518522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988" y="6702925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4.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0988" y="7887327"/>
            <a:ext cx="766091" cy="114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93"/>
              </a:lnSpc>
            </a:pPr>
            <a:r>
              <a:rPr lang="en-US" sz="6099" spc="439">
                <a:solidFill>
                  <a:srgbClr val="003EA8"/>
                </a:solidFill>
                <a:latin typeface="Arimo Bold"/>
              </a:rPr>
              <a:t>5.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50516" y="7862691"/>
            <a:ext cx="8636285" cy="111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7"/>
              </a:lnSpc>
            </a:pPr>
            <a:r>
              <a:rPr lang="en-US" sz="5299" spc="943">
                <a:solidFill>
                  <a:srgbClr val="121212"/>
                </a:solidFill>
                <a:ea typeface="Do Hyeon"/>
              </a:rPr>
              <a:t>결과 해석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90" y="196782"/>
            <a:ext cx="15795020" cy="2087303"/>
            <a:chOff x="0" y="0"/>
            <a:chExt cx="5762066" cy="761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61454"/>
            </a:xfrm>
            <a:custGeom>
              <a:avLst/>
              <a:gdLst/>
              <a:ahLst/>
              <a:cxnLst/>
              <a:rect r="r" b="b" t="t" l="l"/>
              <a:pathLst>
                <a:path h="76145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61454"/>
                  </a:lnTo>
                  <a:lnTo>
                    <a:pt x="0" y="7614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17684" y="191485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0086" y="226685"/>
            <a:ext cx="14548779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7"/>
              </a:lnSpc>
            </a:pPr>
            <a:r>
              <a:rPr lang="en-US" sz="6398">
                <a:solidFill>
                  <a:srgbClr val="003EA8"/>
                </a:solidFill>
                <a:ea typeface="Arita Dotum Bold"/>
              </a:rPr>
              <a:t>잠재 디리클레 할당</a:t>
            </a:r>
          </a:p>
          <a:p>
            <a:pPr algn="ctr">
              <a:lnSpc>
                <a:spcPts val="7677"/>
              </a:lnSpc>
            </a:pPr>
            <a:r>
              <a:rPr lang="en-US" sz="6398">
                <a:solidFill>
                  <a:srgbClr val="003EA8"/>
                </a:solidFill>
                <a:latin typeface="Arita Dotum Bold"/>
              </a:rPr>
              <a:t>(Latent Dirichlet Allocation, LDA)</a:t>
            </a:r>
          </a:p>
          <a:p>
            <a:pPr algn="ctr">
              <a:lnSpc>
                <a:spcPts val="616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6705" y="2657805"/>
            <a:ext cx="16374590" cy="7213403"/>
          </a:xfrm>
          <a:custGeom>
            <a:avLst/>
            <a:gdLst/>
            <a:ahLst/>
            <a:cxnLst/>
            <a:rect r="r" b="b" t="t" l="l"/>
            <a:pathLst>
              <a:path h="7213403" w="16374590">
                <a:moveTo>
                  <a:pt x="0" y="0"/>
                </a:moveTo>
                <a:lnTo>
                  <a:pt x="16374590" y="0"/>
                </a:lnTo>
                <a:lnTo>
                  <a:pt x="16374590" y="7213403"/>
                </a:lnTo>
                <a:lnTo>
                  <a:pt x="0" y="7213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38284" y="226525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97280" y="2118381"/>
            <a:ext cx="7562020" cy="7139919"/>
            <a:chOff x="0" y="0"/>
            <a:chExt cx="2449871" cy="23131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9871" cy="2313123"/>
            </a:xfrm>
            <a:custGeom>
              <a:avLst/>
              <a:gdLst/>
              <a:ahLst/>
              <a:cxnLst/>
              <a:rect r="r" b="b" t="t" l="l"/>
              <a:pathLst>
                <a:path h="2313123" w="2449871">
                  <a:moveTo>
                    <a:pt x="0" y="0"/>
                  </a:moveTo>
                  <a:lnTo>
                    <a:pt x="2449871" y="0"/>
                  </a:lnTo>
                  <a:lnTo>
                    <a:pt x="2449871" y="2313123"/>
                  </a:lnTo>
                  <a:lnTo>
                    <a:pt x="0" y="231312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27974" y="916129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0973" y="1716918"/>
            <a:ext cx="4523053" cy="2379598"/>
          </a:xfrm>
          <a:custGeom>
            <a:avLst/>
            <a:gdLst/>
            <a:ahLst/>
            <a:cxnLst/>
            <a:rect r="r" b="b" t="t" l="l"/>
            <a:pathLst>
              <a:path h="2379598" w="4523053">
                <a:moveTo>
                  <a:pt x="0" y="0"/>
                </a:moveTo>
                <a:lnTo>
                  <a:pt x="4523053" y="0"/>
                </a:lnTo>
                <a:lnTo>
                  <a:pt x="4523053" y="2379598"/>
                </a:lnTo>
                <a:lnTo>
                  <a:pt x="0" y="23795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0973" y="4427294"/>
            <a:ext cx="8387311" cy="5662192"/>
          </a:xfrm>
          <a:custGeom>
            <a:avLst/>
            <a:gdLst/>
            <a:ahLst/>
            <a:cxnLst/>
            <a:rect r="r" b="b" t="t" l="l"/>
            <a:pathLst>
              <a:path h="5662192" w="8387311">
                <a:moveTo>
                  <a:pt x="0" y="0"/>
                </a:moveTo>
                <a:lnTo>
                  <a:pt x="8387311" y="0"/>
                </a:lnTo>
                <a:lnTo>
                  <a:pt x="8387311" y="5662192"/>
                </a:lnTo>
                <a:lnTo>
                  <a:pt x="0" y="56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  <a:ea typeface="Arita Dotum Bold"/>
              </a:rPr>
              <a:t>Gensim을 이용한LDA 토픽모델링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7576" y="3099965"/>
            <a:ext cx="6581429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 내에서 주제를 발견하는 과정. 다양한 리뷰들 속에서 백종원의 프랜차이즈에 대한 공통된 토픽이나 주제를 식별하기 위해 필요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7576" y="6385928"/>
            <a:ext cx="6837860" cy="192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ta Dotum Medium"/>
                <a:ea typeface="Arita Dotum Medium"/>
              </a:rPr>
              <a:t> Gensim 라이브러리 사용하여 LDA 토픽 모델링을 수행. 리뷰 데이터를 여러 토픽으로 분류, 각 토픽이 어떤 주제를 나타내는지 분석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53743" y="9371601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05495" y="1792715"/>
            <a:ext cx="16353805" cy="7621787"/>
            <a:chOff x="0" y="0"/>
            <a:chExt cx="5298149" cy="2469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98149" cy="2469233"/>
            </a:xfrm>
            <a:custGeom>
              <a:avLst/>
              <a:gdLst/>
              <a:ahLst/>
              <a:cxnLst/>
              <a:rect r="r" b="b" t="t" l="l"/>
              <a:pathLst>
                <a:path h="2469233" w="5298149">
                  <a:moveTo>
                    <a:pt x="0" y="0"/>
                  </a:moveTo>
                  <a:lnTo>
                    <a:pt x="5298149" y="0"/>
                  </a:lnTo>
                  <a:lnTo>
                    <a:pt x="5298149" y="2469233"/>
                  </a:lnTo>
                  <a:lnTo>
                    <a:pt x="0" y="24692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747" y="2046293"/>
            <a:ext cx="15819301" cy="2313286"/>
          </a:xfrm>
          <a:custGeom>
            <a:avLst/>
            <a:gdLst/>
            <a:ahLst/>
            <a:cxnLst/>
            <a:rect r="r" b="b" t="t" l="l"/>
            <a:pathLst>
              <a:path h="2313286" w="15819301">
                <a:moveTo>
                  <a:pt x="0" y="0"/>
                </a:moveTo>
                <a:lnTo>
                  <a:pt x="15819301" y="0"/>
                </a:lnTo>
                <a:lnTo>
                  <a:pt x="15819301" y="2313286"/>
                </a:lnTo>
                <a:lnTo>
                  <a:pt x="0" y="2313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5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토픽 모델링 결과 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9859" y="4369104"/>
            <a:ext cx="14855166" cy="492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rita Dotum Bold"/>
              </a:rPr>
              <a:t>Result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5가지의 토픽이 각각 나눠져 있으며 키워드도 잘 모였음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0. 한식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1. 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2. 일식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3. 중식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Light"/>
                <a:ea typeface="Arita Dotum Light"/>
              </a:rPr>
              <a:t>- Table 4. 카페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• 4 만에 가까운 데이터를 수집하고 꼼꼼한 전처리 과정을 가졌음에도 불구하고 위와 같은 유효한 데이터를 얻기 위해 굉장히 많은 시도가 필요했음 (30passes로 random state 200번 가까이 돌린 결과…)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714596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273363" y="2083425"/>
            <a:ext cx="6833794" cy="7115214"/>
            <a:chOff x="0" y="0"/>
            <a:chExt cx="2213947" cy="2305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3947" cy="2305119"/>
            </a:xfrm>
            <a:custGeom>
              <a:avLst/>
              <a:gdLst/>
              <a:ahLst/>
              <a:cxnLst/>
              <a:rect r="r" b="b" t="t" l="l"/>
              <a:pathLst>
                <a:path h="2305119" w="2213947">
                  <a:moveTo>
                    <a:pt x="0" y="0"/>
                  </a:moveTo>
                  <a:lnTo>
                    <a:pt x="2213947" y="0"/>
                  </a:lnTo>
                  <a:lnTo>
                    <a:pt x="2213947" y="2305119"/>
                  </a:lnTo>
                  <a:lnTo>
                    <a:pt x="0" y="23051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1942" y="264517"/>
            <a:ext cx="14813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latin typeface="Arita Dotum Bold"/>
              </a:rPr>
              <a:t> WordCloud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92518" y="6050799"/>
            <a:ext cx="6434005" cy="18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LDA 모델의 각 토픽별 주요 단어와 그 가중치를 기반으로 WordCloud를 생성. 이를 통해 토픽의 주요 키워드와 그 중요도를 시각적으로 강조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2518" y="2837306"/>
            <a:ext cx="6595483" cy="187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텍스트 데이터에서 주요 키워드를 시각적으로 돋보이게 표현하는 데 효과적인 도구로, 이를 통해 각 토픽의 핵심 단어, 중요도 파악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238423" y="4303594"/>
            <a:ext cx="3773519" cy="3573383"/>
          </a:xfrm>
          <a:custGeom>
            <a:avLst/>
            <a:gdLst/>
            <a:ahLst/>
            <a:cxnLst/>
            <a:rect r="r" b="b" t="t" l="l"/>
            <a:pathLst>
              <a:path h="3573383" w="3773519">
                <a:moveTo>
                  <a:pt x="0" y="0"/>
                </a:moveTo>
                <a:lnTo>
                  <a:pt x="3773519" y="0"/>
                </a:lnTo>
                <a:lnTo>
                  <a:pt x="3773519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55" r="0" b="-4545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20225" y="2508336"/>
            <a:ext cx="3573383" cy="3573383"/>
          </a:xfrm>
          <a:custGeom>
            <a:avLst/>
            <a:gdLst/>
            <a:ahLst/>
            <a:cxnLst/>
            <a:rect r="r" b="b" t="t" l="l"/>
            <a:pathLst>
              <a:path h="3573383" w="3573383">
                <a:moveTo>
                  <a:pt x="0" y="0"/>
                </a:moveTo>
                <a:lnTo>
                  <a:pt x="3573383" y="0"/>
                </a:lnTo>
                <a:lnTo>
                  <a:pt x="3573383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27360" y="2265297"/>
            <a:ext cx="3573383" cy="3573383"/>
          </a:xfrm>
          <a:custGeom>
            <a:avLst/>
            <a:gdLst/>
            <a:ahLst/>
            <a:cxnLst/>
            <a:rect r="r" b="b" t="t" l="l"/>
            <a:pathLst>
              <a:path h="3573383" w="3573383">
                <a:moveTo>
                  <a:pt x="0" y="0"/>
                </a:moveTo>
                <a:lnTo>
                  <a:pt x="3573383" y="0"/>
                </a:lnTo>
                <a:lnTo>
                  <a:pt x="3573383" y="3573383"/>
                </a:lnTo>
                <a:lnTo>
                  <a:pt x="0" y="3573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74505" y="6009297"/>
            <a:ext cx="3652855" cy="3652855"/>
          </a:xfrm>
          <a:custGeom>
            <a:avLst/>
            <a:gdLst/>
            <a:ahLst/>
            <a:cxnLst/>
            <a:rect r="r" b="b" t="t" l="l"/>
            <a:pathLst>
              <a:path h="3652855" w="3652855">
                <a:moveTo>
                  <a:pt x="0" y="0"/>
                </a:moveTo>
                <a:lnTo>
                  <a:pt x="3652855" y="0"/>
                </a:lnTo>
                <a:lnTo>
                  <a:pt x="3652855" y="3652855"/>
                </a:lnTo>
                <a:lnTo>
                  <a:pt x="0" y="3652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788228" y="5641032"/>
            <a:ext cx="3712516" cy="3712516"/>
          </a:xfrm>
          <a:custGeom>
            <a:avLst/>
            <a:gdLst/>
            <a:ahLst/>
            <a:cxnLst/>
            <a:rect r="r" b="b" t="t" l="l"/>
            <a:pathLst>
              <a:path h="3712516" w="3712516">
                <a:moveTo>
                  <a:pt x="0" y="0"/>
                </a:moveTo>
                <a:lnTo>
                  <a:pt x="3712515" y="0"/>
                </a:lnTo>
                <a:lnTo>
                  <a:pt x="3712515" y="3712516"/>
                </a:lnTo>
                <a:lnTo>
                  <a:pt x="0" y="3712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003EA8"/>
            </a:solidFill>
            <a:prstDash val="solid"/>
            <a:miter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87026" y="9010949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08297" y="1161497"/>
            <a:ext cx="2359788" cy="836652"/>
          </a:xfrm>
          <a:custGeom>
            <a:avLst/>
            <a:gdLst/>
            <a:ahLst/>
            <a:cxnLst/>
            <a:rect r="r" b="b" t="t" l="l"/>
            <a:pathLst>
              <a:path h="836652" w="2359788">
                <a:moveTo>
                  <a:pt x="0" y="0"/>
                </a:moveTo>
                <a:lnTo>
                  <a:pt x="2359788" y="0"/>
                </a:lnTo>
                <a:lnTo>
                  <a:pt x="2359788" y="836652"/>
                </a:lnTo>
                <a:lnTo>
                  <a:pt x="0" y="83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90219" y="2143086"/>
            <a:ext cx="7770854" cy="7115214"/>
            <a:chOff x="0" y="0"/>
            <a:chExt cx="2517527" cy="2305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7527" cy="2305119"/>
            </a:xfrm>
            <a:custGeom>
              <a:avLst/>
              <a:gdLst/>
              <a:ahLst/>
              <a:cxnLst/>
              <a:rect r="r" b="b" t="t" l="l"/>
              <a:pathLst>
                <a:path h="2305119" w="2517527">
                  <a:moveTo>
                    <a:pt x="0" y="0"/>
                  </a:moveTo>
                  <a:lnTo>
                    <a:pt x="2517527" y="0"/>
                  </a:lnTo>
                  <a:lnTo>
                    <a:pt x="2517527" y="2305119"/>
                  </a:lnTo>
                  <a:lnTo>
                    <a:pt x="0" y="23051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5826" y="2552146"/>
            <a:ext cx="9706536" cy="6297093"/>
          </a:xfrm>
          <a:custGeom>
            <a:avLst/>
            <a:gdLst/>
            <a:ahLst/>
            <a:cxnLst/>
            <a:rect r="r" b="b" t="t" l="l"/>
            <a:pathLst>
              <a:path h="6297093" w="9706536">
                <a:moveTo>
                  <a:pt x="0" y="0"/>
                </a:moveTo>
                <a:lnTo>
                  <a:pt x="9706536" y="0"/>
                </a:lnTo>
                <a:lnTo>
                  <a:pt x="9706536" y="6297094"/>
                </a:lnTo>
                <a:lnTo>
                  <a:pt x="0" y="6297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615" r="0" b="-861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7110" y="409536"/>
            <a:ext cx="1587378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3EA8"/>
                </a:solidFill>
                <a:latin typeface="Arita Dotum Bold"/>
                <a:ea typeface="Arita Dotum Bold"/>
              </a:rPr>
              <a:t>plotly의 Network Graph을 이용한 시각화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4381" y="5634018"/>
            <a:ext cx="7282857" cy="229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LDA 모델 결과를 기반으로 토픽 간 또는 토픽 내 단어 간의 관계 구현. plotly를 사용하여 인터랙티브한 그래프를 생성함으로써, 사용자가 직접 관계를 탐색하고, 다양한 연결을 쉽게 파악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4381" y="2760028"/>
            <a:ext cx="7262530" cy="185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ta Dotum Medium"/>
                <a:ea typeface="Arita Dotum Medium"/>
              </a:rPr>
              <a:t>토픽 간의 관계나 단어 간의 연관성을 시각화하는 데 유용하며. 복잡한 관계를 직관적으로 이해하고, 각 토픽 또는 단어가 어떻게 연결되어 있는지 탐색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2199" y="233220"/>
            <a:ext cx="13723603" cy="9820560"/>
          </a:xfrm>
          <a:custGeom>
            <a:avLst/>
            <a:gdLst/>
            <a:ahLst/>
            <a:cxnLst/>
            <a:rect r="r" b="b" t="t" l="l"/>
            <a:pathLst>
              <a:path h="9820560" w="13723603">
                <a:moveTo>
                  <a:pt x="0" y="0"/>
                </a:moveTo>
                <a:lnTo>
                  <a:pt x="13723602" y="0"/>
                </a:lnTo>
                <a:lnTo>
                  <a:pt x="13723602" y="9820560"/>
                </a:lnTo>
                <a:lnTo>
                  <a:pt x="0" y="982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55" t="-13691" r="-7895" b="-12421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8019">
            <a:off x="5380854" y="62577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2181" y="3259130"/>
            <a:ext cx="17783639" cy="6682391"/>
            <a:chOff x="0" y="0"/>
            <a:chExt cx="5761373" cy="2164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1373" cy="2164897"/>
            </a:xfrm>
            <a:custGeom>
              <a:avLst/>
              <a:gdLst/>
              <a:ahLst/>
              <a:cxnLst/>
              <a:rect r="r" b="b" t="t" l="l"/>
              <a:pathLst>
                <a:path h="2164897" w="5761373">
                  <a:moveTo>
                    <a:pt x="0" y="0"/>
                  </a:moveTo>
                  <a:lnTo>
                    <a:pt x="5761373" y="0"/>
                  </a:lnTo>
                  <a:lnTo>
                    <a:pt x="5761373" y="2164897"/>
                  </a:lnTo>
                  <a:lnTo>
                    <a:pt x="0" y="21648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8648" y="3887397"/>
            <a:ext cx="7425225" cy="5987449"/>
          </a:xfrm>
          <a:custGeom>
            <a:avLst/>
            <a:gdLst/>
            <a:ahLst/>
            <a:cxnLst/>
            <a:rect r="r" b="b" t="t" l="l"/>
            <a:pathLst>
              <a:path h="5987449" w="7425225">
                <a:moveTo>
                  <a:pt x="0" y="0"/>
                </a:moveTo>
                <a:lnTo>
                  <a:pt x="7425225" y="0"/>
                </a:lnTo>
                <a:lnTo>
                  <a:pt x="7425225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2181" y="1870647"/>
            <a:ext cx="17783639" cy="1615952"/>
            <a:chOff x="0" y="0"/>
            <a:chExt cx="6379390" cy="5796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79390" cy="579678"/>
            </a:xfrm>
            <a:custGeom>
              <a:avLst/>
              <a:gdLst/>
              <a:ahLst/>
              <a:cxnLst/>
              <a:rect r="r" b="b" t="t" l="l"/>
              <a:pathLst>
                <a:path h="579678" w="6379390">
                  <a:moveTo>
                    <a:pt x="0" y="0"/>
                  </a:moveTo>
                  <a:lnTo>
                    <a:pt x="6379390" y="0"/>
                  </a:lnTo>
                  <a:lnTo>
                    <a:pt x="6379390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25183" y="4407047"/>
            <a:ext cx="8327060" cy="3470424"/>
          </a:xfrm>
          <a:custGeom>
            <a:avLst/>
            <a:gdLst/>
            <a:ahLst/>
            <a:cxnLst/>
            <a:rect r="r" b="b" t="t" l="l"/>
            <a:pathLst>
              <a:path h="3470424" w="8327060">
                <a:moveTo>
                  <a:pt x="0" y="0"/>
                </a:moveTo>
                <a:lnTo>
                  <a:pt x="8327059" y="0"/>
                </a:lnTo>
                <a:lnTo>
                  <a:pt x="8327059" y="3470425"/>
                </a:lnTo>
                <a:lnTo>
                  <a:pt x="0" y="34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262" r="0" b="-426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빈도 결과 해석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17810" y="2009826"/>
            <a:ext cx="9270190" cy="1877571"/>
            <a:chOff x="0" y="0"/>
            <a:chExt cx="12360253" cy="250342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2360253" cy="776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8"/>
                </a:lnSpc>
              </a:pPr>
              <a:r>
                <a:rPr lang="en-US" sz="3675">
                  <a:solidFill>
                    <a:srgbClr val="003EA8"/>
                  </a:solidFill>
                  <a:latin typeface="Arita Dotum Bold"/>
                  <a:ea typeface="Arita Dotum Bold"/>
                </a:rPr>
                <a:t>중식 요식업의 성공 요인(특정분야)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90300"/>
              <a:ext cx="12360253" cy="1713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대중의 5대 관심: 맛, 음식(종류), 가성비, 서비스, 접근성</a:t>
              </a:r>
            </a:p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성공 요인의 중요도는 맛→음식→가성비→서비스→접근성 순</a:t>
              </a:r>
            </a:p>
            <a:p>
              <a:pPr>
                <a:lnSpc>
                  <a:spcPts val="35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5570" y="2037504"/>
            <a:ext cx="8414692" cy="1439421"/>
            <a:chOff x="0" y="0"/>
            <a:chExt cx="11219589" cy="19192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11219589" cy="776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78"/>
                </a:lnSpc>
              </a:pPr>
              <a:r>
                <a:rPr lang="en-US" sz="3675">
                  <a:solidFill>
                    <a:srgbClr val="003EA8"/>
                  </a:solidFill>
                  <a:latin typeface="Arita Dotum Bold"/>
                  <a:ea typeface="Arita Dotum Bold"/>
                </a:rPr>
                <a:t>현대인의 음식/요식업에 대한 관심 증가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90300"/>
              <a:ext cx="11219589" cy="1128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2020년 부터 음식/요식업에 대한 관심이 급증</a:t>
              </a:r>
            </a:p>
            <a:p>
              <a:pPr marL="498834" indent="-249417" lvl="1">
                <a:lnSpc>
                  <a:spcPts val="3511"/>
                </a:lnSpc>
                <a:buFont typeface="Arial"/>
                <a:buChar char="•"/>
              </a:pPr>
              <a:r>
                <a:rPr lang="en-US" sz="2310">
                  <a:solidFill>
                    <a:srgbClr val="000000"/>
                  </a:solidFill>
                  <a:latin typeface="Arita Dotum Medium"/>
                  <a:ea typeface="Arita Dotum Medium"/>
                </a:rPr>
                <a:t>외부적 (방해) 요인에 민감할 것으로 예상되나, 예측하기가 어려움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81979" y="350564"/>
          <a:ext cx="9378057" cy="9585871"/>
        </p:xfrm>
        <a:graphic>
          <a:graphicData uri="http://schemas.openxmlformats.org/drawingml/2006/table">
            <a:tbl>
              <a:tblPr/>
              <a:tblGrid>
                <a:gridCol w="1298773"/>
                <a:gridCol w="2093006"/>
                <a:gridCol w="4213258"/>
                <a:gridCol w="1773020"/>
              </a:tblGrid>
              <a:tr h="889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범주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키워드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관련 댓글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Bold"/>
                        </a:rPr>
                        <a:t>빈도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3ED"/>
                    </a:solidFill>
                  </a:tcPr>
                </a:tc>
              </a:tr>
              <a:tr h="1405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'맛(240)',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'국물(35)',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'소스(25)'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"소스의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불맛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이.."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"짬뽕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국물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엄청찐해서"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"짜장면이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소스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도 많고 맛나요"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51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음식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'짜장면(218)', '짬뽕(170)',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'탕수육(165)'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밥이랑 탕수육 먹었어요"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맛있네요"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"/>
                        </a:rPr>
                        <a:t>과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탕수육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맛있는 곳!"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짬뽕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국물이 엄청찐해서"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짜장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제일이죠"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555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9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가성비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'양(83)',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'가성비(73)',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'가격(42)'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많고…"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"1000원 추가했는데 대짜의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“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"혼자 먹기에 딱 맞는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양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이에용"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가성비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점심으로 이만한데도 없죠!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5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서비스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'직원(56)',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'포장(27)',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'아이(27)'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아이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를 데려갈 수 있어서 좋아요"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직원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이 빠릿빠릿…"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아이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놀이방이 있어서…"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40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"/>
                        </a:rPr>
                        <a:t>접근성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'자주(55)',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'근처(17)',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'혼밥(16)',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'배달(15)'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혼자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먹기에 딱 맞는 양이에용"</a:t>
                      </a:r>
                      <a:endParaRPr lang="en-US" sz="1100"/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근처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 밥집찾다가…"</a:t>
                      </a:r>
                    </a:p>
                    <a:p>
                      <a:pPr algn="ctr" marL="410209" indent="-205105" lvl="1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"집이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근처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라 종종 오는데…"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</a:rPr>
                        <a:t>"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ea typeface="Arita Dotum Bold"/>
                        </a:rPr>
                        <a:t>배달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ta Dotum"/>
                          <a:ea typeface="Arita Dotum"/>
                        </a:rPr>
                        <a:t>포장 깔끔함…"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"/>
                        </a:rPr>
                        <a:t>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06405" y="802437"/>
            <a:ext cx="8857044" cy="78696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541483" y="8391368"/>
            <a:ext cx="2885618" cy="39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347">
                <a:solidFill>
                  <a:srgbClr val="000000"/>
                </a:solidFill>
                <a:ea typeface="Arita Dotum Medium"/>
              </a:rPr>
              <a:t>범주별 비율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2842" y="3391771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2250" y="3391771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5379" y="714045"/>
            <a:ext cx="6181183" cy="6181183"/>
          </a:xfrm>
          <a:custGeom>
            <a:avLst/>
            <a:gdLst/>
            <a:ahLst/>
            <a:cxnLst/>
            <a:rect r="r" b="b" t="t" l="l"/>
            <a:pathLst>
              <a:path h="6181183" w="6181183">
                <a:moveTo>
                  <a:pt x="0" y="0"/>
                </a:moveTo>
                <a:lnTo>
                  <a:pt x="6181183" y="0"/>
                </a:lnTo>
                <a:lnTo>
                  <a:pt x="6181183" y="6181184"/>
                </a:lnTo>
                <a:lnTo>
                  <a:pt x="0" y="6181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08571" y="34540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80832" y="4775444"/>
            <a:ext cx="1770276" cy="122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33"/>
              </a:lnSpc>
              <a:spcBef>
                <a:spcPct val="0"/>
              </a:spcBef>
            </a:pPr>
            <a:r>
              <a:rPr lang="en-US" sz="6436" spc="321">
                <a:solidFill>
                  <a:srgbClr val="003A72"/>
                </a:solidFill>
                <a:latin typeface="Barlow Italics"/>
              </a:rPr>
              <a:t>TM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16446" y="1028700"/>
            <a:ext cx="3099049" cy="1824104"/>
            <a:chOff x="0" y="0"/>
            <a:chExt cx="4132066" cy="24321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4132066" cy="1784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Domain</a:t>
              </a:r>
            </a:p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Knowledge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52448"/>
              <a:ext cx="4132066" cy="67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50"/>
                </a:lnSpc>
                <a:spcBef>
                  <a:spcPct val="0"/>
                </a:spcBef>
              </a:pPr>
              <a:r>
                <a:rPr lang="en-US" sz="2736" spc="136">
                  <a:solidFill>
                    <a:srgbClr val="13538A"/>
                  </a:solidFill>
                  <a:ea typeface="Arimo"/>
                </a:rPr>
                <a:t>요식업에 대한 지식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08092" y="5511444"/>
            <a:ext cx="2967287" cy="2767569"/>
            <a:chOff x="0" y="0"/>
            <a:chExt cx="3956382" cy="36900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4917"/>
              <a:ext cx="3956382" cy="178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Quantitative</a:t>
              </a:r>
            </a:p>
            <a:p>
              <a:pPr algn="ctr">
                <a:lnSpc>
                  <a:spcPts val="5585"/>
                </a:lnSpc>
              </a:pPr>
              <a:r>
                <a:rPr lang="en-US" sz="3580" spc="268">
                  <a:solidFill>
                    <a:srgbClr val="13538A"/>
                  </a:solidFill>
                  <a:latin typeface="Barlow Semi-Bold Italics"/>
                </a:rPr>
                <a:t>Analysis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3956382" cy="2133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Barlow"/>
                </a:rPr>
                <a:t>시계열 다항 회귀</a:t>
              </a:r>
            </a:p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빈도분석</a:t>
              </a:r>
            </a:p>
            <a:p>
              <a:pPr algn="ctr" marL="0" indent="0" lvl="0">
                <a:lnSpc>
                  <a:spcPts val="4356"/>
                </a:lnSpc>
                <a:spcBef>
                  <a:spcPct val="0"/>
                </a:spcBef>
              </a:pPr>
              <a:r>
                <a:rPr lang="en-US" sz="2739" spc="136">
                  <a:solidFill>
                    <a:srgbClr val="13538A"/>
                  </a:solidFill>
                  <a:ea typeface="Barlow"/>
                </a:rPr>
                <a:t>비율 분석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46172" y="5929850"/>
            <a:ext cx="3733736" cy="2269446"/>
            <a:chOff x="0" y="0"/>
            <a:chExt cx="4978314" cy="302592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40956"/>
              <a:ext cx="4978314" cy="1784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579" spc="268">
                  <a:solidFill>
                    <a:srgbClr val="13538A"/>
                  </a:solidFill>
                  <a:latin typeface="Barlow Semi-Bold Italics"/>
                </a:rPr>
                <a:t>Quantitative</a:t>
              </a:r>
            </a:p>
            <a:p>
              <a:pPr algn="ctr">
                <a:lnSpc>
                  <a:spcPts val="5584"/>
                </a:lnSpc>
              </a:pPr>
              <a:r>
                <a:rPr lang="en-US" sz="3579" spc="268">
                  <a:solidFill>
                    <a:srgbClr val="13538A"/>
                  </a:solidFill>
                  <a:latin typeface="Barlow Semi-Bold Italics"/>
                </a:rPr>
                <a:t>Analysis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23825"/>
              <a:ext cx="4978314" cy="1416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56"/>
                </a:lnSpc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양적 결과 뒷받침 하는</a:t>
              </a:r>
            </a:p>
            <a:p>
              <a:pPr algn="ctr" marL="0" indent="0" lvl="0">
                <a:lnSpc>
                  <a:spcPts val="4356"/>
                </a:lnSpc>
                <a:spcBef>
                  <a:spcPct val="0"/>
                </a:spcBef>
              </a:pPr>
              <a:r>
                <a:rPr lang="en-US" sz="2739" spc="136">
                  <a:solidFill>
                    <a:srgbClr val="13538A"/>
                  </a:solidFill>
                  <a:ea typeface="Arimo"/>
                </a:rPr>
                <a:t>데이터 추출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733204" y="5616231"/>
            <a:ext cx="12821592" cy="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16080" y="3079725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1702" y="4435155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ta Dotum Bold"/>
              </a:rPr>
              <a:t>경청해 주셔서 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21702" y="6600311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17">
                <a:solidFill>
                  <a:srgbClr val="000000"/>
                </a:solidFill>
                <a:latin typeface="Arita Dotum Bold"/>
                <a:ea typeface="Arita Dotum Bold"/>
              </a:rPr>
              <a:t>TT 탕탕특공대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5704" y="3222441"/>
            <a:ext cx="16178207" cy="3314662"/>
            <a:chOff x="0" y="0"/>
            <a:chExt cx="5901854" cy="12091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1854" cy="1209198"/>
            </a:xfrm>
            <a:custGeom>
              <a:avLst/>
              <a:gdLst/>
              <a:ahLst/>
              <a:cxnLst/>
              <a:rect r="r" b="b" t="t" l="l"/>
              <a:pathLst>
                <a:path h="1209198" w="5901854">
                  <a:moveTo>
                    <a:pt x="0" y="0"/>
                  </a:moveTo>
                  <a:lnTo>
                    <a:pt x="5901854" y="0"/>
                  </a:lnTo>
                  <a:lnTo>
                    <a:pt x="5901854" y="1209198"/>
                  </a:lnTo>
                  <a:lnTo>
                    <a:pt x="0" y="120919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5375" y="274518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12296" y="5617057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5375" y="230239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93759">
            <a:off x="15138134" y="4150859"/>
            <a:ext cx="1715884" cy="1360228"/>
          </a:xfrm>
          <a:custGeom>
            <a:avLst/>
            <a:gdLst/>
            <a:ahLst/>
            <a:cxnLst/>
            <a:rect r="r" b="b" t="t" l="l"/>
            <a:pathLst>
              <a:path h="1360228" w="1715884">
                <a:moveTo>
                  <a:pt x="0" y="0"/>
                </a:moveTo>
                <a:lnTo>
                  <a:pt x="1715883" y="0"/>
                </a:lnTo>
                <a:lnTo>
                  <a:pt x="1715883" y="1360228"/>
                </a:lnTo>
                <a:lnTo>
                  <a:pt x="0" y="136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4178" y="3202198"/>
            <a:ext cx="1089354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3EA8"/>
                </a:solidFill>
                <a:ea typeface="Arita Dotum Bold"/>
              </a:rPr>
              <a:t>팀원 소개</a:t>
            </a:r>
          </a:p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rita Dotum Bold"/>
                <a:ea typeface="Arita Dotum Bold"/>
              </a:rPr>
              <a:t>기은서, 이재우, 윤왕규</a:t>
            </a:r>
          </a:p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rita Dotum Bold"/>
                <a:ea typeface="Arita Dotum Bold"/>
              </a:rPr>
              <a:t>이기마, 차순환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7460"/>
            <a:ext cx="16439375" cy="1392364"/>
            <a:chOff x="0" y="0"/>
            <a:chExt cx="5997128" cy="5079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507938"/>
            </a:xfrm>
            <a:custGeom>
              <a:avLst/>
              <a:gdLst/>
              <a:ahLst/>
              <a:cxnLst/>
              <a:rect r="r" b="b" t="t" l="l"/>
              <a:pathLst>
                <a:path h="50793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507938"/>
                  </a:lnTo>
                  <a:lnTo>
                    <a:pt x="0" y="5079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08943" y="1957806"/>
            <a:ext cx="9836608" cy="7821486"/>
          </a:xfrm>
          <a:custGeom>
            <a:avLst/>
            <a:gdLst/>
            <a:ahLst/>
            <a:cxnLst/>
            <a:rect r="r" b="b" t="t" l="l"/>
            <a:pathLst>
              <a:path h="7821486" w="9836608">
                <a:moveTo>
                  <a:pt x="0" y="0"/>
                </a:moveTo>
                <a:lnTo>
                  <a:pt x="9836608" y="0"/>
                </a:lnTo>
                <a:lnTo>
                  <a:pt x="9836608" y="7821485"/>
                </a:lnTo>
                <a:lnTo>
                  <a:pt x="0" y="7821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0" t="0" r="-14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3700" y="1957806"/>
            <a:ext cx="7176146" cy="4345178"/>
          </a:xfrm>
          <a:custGeom>
            <a:avLst/>
            <a:gdLst/>
            <a:ahLst/>
            <a:cxnLst/>
            <a:rect r="r" b="b" t="t" l="l"/>
            <a:pathLst>
              <a:path h="4345178" w="7176146">
                <a:moveTo>
                  <a:pt x="0" y="0"/>
                </a:moveTo>
                <a:lnTo>
                  <a:pt x="7176146" y="0"/>
                </a:lnTo>
                <a:lnTo>
                  <a:pt x="7176146" y="4345177"/>
                </a:lnTo>
                <a:lnTo>
                  <a:pt x="0" y="434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99" t="-29136" r="-1435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72410" y="8577262"/>
            <a:ext cx="119062" cy="115252"/>
            <a:chOff x="0" y="0"/>
            <a:chExt cx="158750" cy="153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57150" cy="53340"/>
            </a:xfrm>
            <a:custGeom>
              <a:avLst/>
              <a:gdLst/>
              <a:ahLst/>
              <a:cxnLst/>
              <a:rect r="r" b="b" t="t" l="l"/>
              <a:pathLst>
                <a:path h="53340" w="57150">
                  <a:moveTo>
                    <a:pt x="30480" y="0"/>
                  </a:moveTo>
                  <a:cubicBezTo>
                    <a:pt x="57150" y="34290"/>
                    <a:pt x="49530" y="44450"/>
                    <a:pt x="44450" y="48260"/>
                  </a:cubicBezTo>
                  <a:cubicBezTo>
                    <a:pt x="38100" y="50800"/>
                    <a:pt x="26670" y="52070"/>
                    <a:pt x="20320" y="49530"/>
                  </a:cubicBezTo>
                  <a:cubicBezTo>
                    <a:pt x="13970" y="45720"/>
                    <a:pt x="7620" y="36830"/>
                    <a:pt x="6350" y="30480"/>
                  </a:cubicBezTo>
                  <a:cubicBezTo>
                    <a:pt x="5080" y="22860"/>
                    <a:pt x="8890" y="12700"/>
                    <a:pt x="13970" y="7620"/>
                  </a:cubicBezTo>
                  <a:cubicBezTo>
                    <a:pt x="19050" y="2540"/>
                    <a:pt x="29210" y="0"/>
                    <a:pt x="36830" y="1270"/>
                  </a:cubicBezTo>
                  <a:cubicBezTo>
                    <a:pt x="43180" y="2540"/>
                    <a:pt x="52070" y="10160"/>
                    <a:pt x="54610" y="16510"/>
                  </a:cubicBezTo>
                  <a:cubicBezTo>
                    <a:pt x="57150" y="22860"/>
                    <a:pt x="55880" y="34290"/>
                    <a:pt x="52070" y="40640"/>
                  </a:cubicBezTo>
                  <a:cubicBezTo>
                    <a:pt x="46990" y="46990"/>
                    <a:pt x="33020" y="53340"/>
                    <a:pt x="25400" y="52070"/>
                  </a:cubicBezTo>
                  <a:cubicBezTo>
                    <a:pt x="15240" y="49530"/>
                    <a:pt x="1270" y="36830"/>
                    <a:pt x="0" y="27940"/>
                  </a:cubicBezTo>
                  <a:cubicBezTo>
                    <a:pt x="0" y="19050"/>
                    <a:pt x="21590" y="0"/>
                    <a:pt x="21590" y="0"/>
                  </a:cubicBezTo>
                </a:path>
              </a:pathLst>
            </a:custGeom>
            <a:solidFill>
              <a:srgbClr val="FFB8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68572" y="6552238"/>
            <a:ext cx="7131274" cy="3227054"/>
          </a:xfrm>
          <a:custGeom>
            <a:avLst/>
            <a:gdLst/>
            <a:ahLst/>
            <a:cxnLst/>
            <a:rect r="r" b="b" t="t" l="l"/>
            <a:pathLst>
              <a:path h="3227054" w="7131274">
                <a:moveTo>
                  <a:pt x="0" y="0"/>
                </a:moveTo>
                <a:lnTo>
                  <a:pt x="7131274" y="0"/>
                </a:lnTo>
                <a:lnTo>
                  <a:pt x="7131274" y="3227053"/>
                </a:lnTo>
                <a:lnTo>
                  <a:pt x="0" y="3227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85" t="-33161" r="0" b="-85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6217" y="322523"/>
            <a:ext cx="1339556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3EA8"/>
                </a:solidFill>
                <a:ea typeface="Arita Dotum Bold"/>
              </a:rPr>
              <a:t>백종원을 선택한 이유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14344" y="8268335"/>
            <a:ext cx="365373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ea typeface="Arita Dotum Medium"/>
              </a:rPr>
              <a:t>요리 분야 유튜브 채널 순위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1348" y="3481793"/>
            <a:ext cx="3545459" cy="1599336"/>
            <a:chOff x="0" y="0"/>
            <a:chExt cx="817927" cy="368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7927" cy="368962"/>
            </a:xfrm>
            <a:custGeom>
              <a:avLst/>
              <a:gdLst/>
              <a:ahLst/>
              <a:cxnLst/>
              <a:rect r="r" b="b" t="t" l="l"/>
              <a:pathLst>
                <a:path h="368962" w="817927">
                  <a:moveTo>
                    <a:pt x="0" y="0"/>
                  </a:moveTo>
                  <a:lnTo>
                    <a:pt x="817927" y="0"/>
                  </a:lnTo>
                  <a:lnTo>
                    <a:pt x="817927" y="368962"/>
                  </a:lnTo>
                  <a:lnTo>
                    <a:pt x="0" y="368962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7927" cy="4356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ea typeface="Arita Dotum Bold"/>
                </a:rPr>
                <a:t>백종원 프랜차이즈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45516" y="3659413"/>
            <a:ext cx="2223948" cy="1215522"/>
            <a:chOff x="0" y="0"/>
            <a:chExt cx="1086195" cy="5936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중식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57037" y="6383434"/>
            <a:ext cx="2223948" cy="1215522"/>
            <a:chOff x="0" y="0"/>
            <a:chExt cx="1086195" cy="593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한식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32026" y="1123581"/>
            <a:ext cx="2223948" cy="1215522"/>
            <a:chOff x="0" y="0"/>
            <a:chExt cx="1086195" cy="593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카페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18700" y="3673700"/>
            <a:ext cx="2223948" cy="1215522"/>
            <a:chOff x="0" y="0"/>
            <a:chExt cx="1086195" cy="5936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일식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916807" y="4267174"/>
            <a:ext cx="1028709" cy="14288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6342648" y="4281461"/>
            <a:ext cx="1028700" cy="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9144000" y="2339102"/>
            <a:ext cx="78" cy="114269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6569012" y="5081129"/>
            <a:ext cx="2575066" cy="130230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431161" y="783469"/>
            <a:ext cx="2243683" cy="947872"/>
            <a:chOff x="0" y="0"/>
            <a:chExt cx="1095833" cy="4629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빽다방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0255974" y="1257405"/>
            <a:ext cx="1175187" cy="473936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4551904" y="6991195"/>
            <a:ext cx="905133" cy="13382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2308221" y="6651083"/>
            <a:ext cx="2243683" cy="947872"/>
            <a:chOff x="0" y="0"/>
            <a:chExt cx="1095833" cy="4629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새마을식당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64966" y="5909498"/>
            <a:ext cx="2223948" cy="1215522"/>
            <a:chOff x="0" y="0"/>
            <a:chExt cx="1086195" cy="5936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086195" cy="6508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ea typeface="Arita Dotum Medium"/>
                </a:rPr>
                <a:t>양식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10255974" y="5081129"/>
            <a:ext cx="2508992" cy="143612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3570586" y="2900035"/>
            <a:ext cx="1660088" cy="77366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3559492" y="819255"/>
            <a:ext cx="2243683" cy="947872"/>
            <a:chOff x="0" y="0"/>
            <a:chExt cx="1095833" cy="4629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역전우동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26902" y="2426099"/>
            <a:ext cx="2243683" cy="947872"/>
            <a:chOff x="0" y="0"/>
            <a:chExt cx="1095833" cy="4629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연돈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 flipV="true">
            <a:off x="4681334" y="1767128"/>
            <a:ext cx="549340" cy="190657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5015617" y="7801320"/>
            <a:ext cx="2243683" cy="947872"/>
            <a:chOff x="0" y="0"/>
            <a:chExt cx="1095833" cy="4629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롤링파스타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046511" y="7896544"/>
            <a:ext cx="2243683" cy="947872"/>
            <a:chOff x="0" y="0"/>
            <a:chExt cx="1095833" cy="46294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빽보이피자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flipH="true">
            <a:off x="12168353" y="7125019"/>
            <a:ext cx="1708587" cy="77152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>
            <a:off x="13876940" y="7125019"/>
            <a:ext cx="2260518" cy="67630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9" id="49"/>
          <p:cNvSpPr/>
          <p:nvPr/>
        </p:nvSpPr>
        <p:spPr>
          <a:xfrm>
            <a:off x="6569012" y="7598955"/>
            <a:ext cx="1111974" cy="124546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6559144" y="8844417"/>
            <a:ext cx="2243683" cy="947872"/>
            <a:chOff x="0" y="0"/>
            <a:chExt cx="1095833" cy="46294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다다익고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H="true">
            <a:off x="4551904" y="7598955"/>
            <a:ext cx="2017107" cy="1422931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2308221" y="8547950"/>
            <a:ext cx="2243683" cy="947872"/>
            <a:chOff x="0" y="0"/>
            <a:chExt cx="1095833" cy="46294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낙원곱창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7680986" y="6991195"/>
            <a:ext cx="683583" cy="33618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8364569" y="6853448"/>
            <a:ext cx="2243683" cy="947872"/>
            <a:chOff x="0" y="0"/>
            <a:chExt cx="1095833" cy="46294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돌배기집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274364" y="3481793"/>
            <a:ext cx="2243683" cy="947872"/>
            <a:chOff x="0" y="0"/>
            <a:chExt cx="1095833" cy="46294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ea typeface="Arita Dotum Medium"/>
                </a:rPr>
                <a:t>홍콩반점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V="true">
            <a:off x="14169663" y="3955730"/>
            <a:ext cx="1104702" cy="463744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5" id="65"/>
          <p:cNvGrpSpPr/>
          <p:nvPr/>
        </p:nvGrpSpPr>
        <p:grpSpPr>
          <a:xfrm rot="0">
            <a:off x="9115425" y="1728788"/>
            <a:ext cx="111442" cy="108585"/>
            <a:chOff x="0" y="0"/>
            <a:chExt cx="148590" cy="14478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FFB8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99941"/>
            <a:ext cx="15795020" cy="1959539"/>
            <a:chOff x="0" y="0"/>
            <a:chExt cx="5762066" cy="714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714845"/>
            </a:xfrm>
            <a:custGeom>
              <a:avLst/>
              <a:gdLst/>
              <a:ahLst/>
              <a:cxnLst/>
              <a:rect r="r" b="b" t="t" l="l"/>
              <a:pathLst>
                <a:path h="71484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14845"/>
                  </a:lnTo>
                  <a:lnTo>
                    <a:pt x="0" y="7148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46634" y="19675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44049" y="3029501"/>
            <a:ext cx="7070264" cy="6359917"/>
            <a:chOff x="0" y="0"/>
            <a:chExt cx="2532746" cy="22782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2746" cy="2278281"/>
            </a:xfrm>
            <a:custGeom>
              <a:avLst/>
              <a:gdLst/>
              <a:ahLst/>
              <a:cxnLst/>
              <a:rect r="r" b="b" t="t" l="l"/>
              <a:pathLst>
                <a:path h="2278281" w="2532746">
                  <a:moveTo>
                    <a:pt x="0" y="0"/>
                  </a:moveTo>
                  <a:lnTo>
                    <a:pt x="2532746" y="0"/>
                  </a:lnTo>
                  <a:lnTo>
                    <a:pt x="2532746" y="2278281"/>
                  </a:lnTo>
                  <a:lnTo>
                    <a:pt x="0" y="22782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51266" y="3217506"/>
            <a:ext cx="7253080" cy="5983907"/>
          </a:xfrm>
          <a:custGeom>
            <a:avLst/>
            <a:gdLst/>
            <a:ahLst/>
            <a:cxnLst/>
            <a:rect r="r" b="b" t="t" l="l"/>
            <a:pathLst>
              <a:path h="5983907" w="7253080">
                <a:moveTo>
                  <a:pt x="0" y="0"/>
                </a:moveTo>
                <a:lnTo>
                  <a:pt x="7253079" y="0"/>
                </a:lnTo>
                <a:lnTo>
                  <a:pt x="7253079" y="5983907"/>
                </a:lnTo>
                <a:lnTo>
                  <a:pt x="0" y="5983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022" t="0" r="-250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7855" y="90296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 (Crawling)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1395" y="4194938"/>
            <a:ext cx="6755573" cy="100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What &amp; Why</a:t>
            </a:r>
          </a:p>
          <a:p>
            <a:pPr algn="ctr">
              <a:lnSpc>
                <a:spcPts val="3508"/>
              </a:lnSpc>
            </a:pPr>
            <a:r>
              <a:rPr lang="en-US" sz="2370">
                <a:solidFill>
                  <a:srgbClr val="000000"/>
                </a:solidFill>
                <a:ea typeface="Arita Dotum Medium"/>
              </a:rPr>
              <a:t>크롤링은 특정 자료에서 정보를 수집하는 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1395" y="6973798"/>
            <a:ext cx="6850660" cy="137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>
                <a:solidFill>
                  <a:srgbClr val="000000"/>
                </a:solidFill>
                <a:latin typeface="Arita Dotum Bold"/>
              </a:rPr>
              <a:t>How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JS 다이렉트 웹크롤링이 아닌 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Arita Dotum Medium"/>
                <a:ea typeface="Arita Dotum Medium"/>
              </a:rPr>
              <a:t>Youtube API을 사용한 정식 루트 선택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83315" y="3380778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483315" y="5324083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83315" y="7260716"/>
            <a:ext cx="13867425" cy="1589019"/>
            <a:chOff x="0" y="0"/>
            <a:chExt cx="5058874" cy="579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3380778"/>
            <a:ext cx="1903745" cy="1589019"/>
            <a:chOff x="0" y="0"/>
            <a:chExt cx="2538326" cy="21186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51649" y="248767"/>
              <a:ext cx="1235028" cy="1621159"/>
            </a:xfrm>
            <a:custGeom>
              <a:avLst/>
              <a:gdLst/>
              <a:ahLst/>
              <a:cxnLst/>
              <a:rect r="r" b="b" t="t" l="l"/>
              <a:pathLst>
                <a:path h="1621159" w="1235028">
                  <a:moveTo>
                    <a:pt x="0" y="0"/>
                  </a:moveTo>
                  <a:lnTo>
                    <a:pt x="1235028" y="0"/>
                  </a:lnTo>
                  <a:lnTo>
                    <a:pt x="1235028" y="1621158"/>
                  </a:lnTo>
                  <a:lnTo>
                    <a:pt x="0" y="162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5495" y="5324083"/>
            <a:ext cx="1903745" cy="1589019"/>
            <a:chOff x="0" y="0"/>
            <a:chExt cx="2538326" cy="21186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95450" y="260744"/>
              <a:ext cx="1547426" cy="1516477"/>
            </a:xfrm>
            <a:custGeom>
              <a:avLst/>
              <a:gdLst/>
              <a:ahLst/>
              <a:cxnLst/>
              <a:rect r="r" b="b" t="t" l="l"/>
              <a:pathLst>
                <a:path h="1516477" w="1547426">
                  <a:moveTo>
                    <a:pt x="0" y="0"/>
                  </a:moveTo>
                  <a:lnTo>
                    <a:pt x="1547426" y="0"/>
                  </a:lnTo>
                  <a:lnTo>
                    <a:pt x="1547426" y="1516477"/>
                  </a:lnTo>
                  <a:lnTo>
                    <a:pt x="0" y="151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05495" y="7260716"/>
            <a:ext cx="1903745" cy="1589019"/>
            <a:chOff x="0" y="0"/>
            <a:chExt cx="2538326" cy="211869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815669" y="319785"/>
              <a:ext cx="986978" cy="1479123"/>
            </a:xfrm>
            <a:custGeom>
              <a:avLst/>
              <a:gdLst/>
              <a:ahLst/>
              <a:cxnLst/>
              <a:rect r="r" b="b" t="t" l="l"/>
              <a:pathLst>
                <a:path h="1479123" w="986978">
                  <a:moveTo>
                    <a:pt x="0" y="0"/>
                  </a:moveTo>
                  <a:lnTo>
                    <a:pt x="986979" y="0"/>
                  </a:lnTo>
                  <a:lnTo>
                    <a:pt x="986979" y="1479122"/>
                  </a:lnTo>
                  <a:lnTo>
                    <a:pt x="0" y="147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961525" y="915172"/>
            <a:ext cx="1036494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크롤링: 유튜브 API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859018" y="3516486"/>
            <a:ext cx="10152508" cy="1385949"/>
            <a:chOff x="0" y="0"/>
            <a:chExt cx="13536677" cy="1847931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23825"/>
              <a:ext cx="13536677" cy="824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90"/>
                </a:lnSpc>
              </a:pPr>
              <a:r>
                <a:rPr lang="en-US" sz="3500" spc="80">
                  <a:solidFill>
                    <a:srgbClr val="003EA8"/>
                  </a:solidFill>
                  <a:latin typeface="Arita Dotum Bold"/>
                  <a:ea typeface="Arita Dotum Bold"/>
                </a:rPr>
                <a:t>유튜브 API 활용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55393"/>
              <a:ext cx="13536677" cy="1092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 spc="50">
                  <a:solidFill>
                    <a:srgbClr val="000000"/>
                  </a:solidFill>
                  <a:latin typeface="Arita Dotum Medium"/>
                  <a:ea typeface="Arita Dotum Medium"/>
                </a:rPr>
                <a:t>유튜브 API를 사용하면 프로그래밍을 통해 유튜브 데이터를 손쉽게 가져올 수 있음</a:t>
              </a:r>
            </a:p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 spc="50">
                  <a:solidFill>
                    <a:srgbClr val="000000"/>
                  </a:solidFill>
                  <a:latin typeface="Arita Dotum Medium"/>
                  <a:ea typeface="Arita Dotum Medium"/>
                </a:rPr>
                <a:t>채널, 동영상, 댓글, 좋아요 수 다양한 정보를 수집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859018" y="5455572"/>
            <a:ext cx="10754793" cy="1387853"/>
            <a:chOff x="0" y="0"/>
            <a:chExt cx="14339724" cy="185047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47675"/>
              <a:ext cx="14339724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데이터 수집 자동화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57932"/>
              <a:ext cx="14339724" cy="1092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API를 통해 데이터를 수집하면 웹크롤링에 비해 안정적이고 효율적</a:t>
              </a:r>
            </a:p>
            <a:p>
              <a:pPr marL="474979" indent="-237490" lvl="1">
                <a:lnSpc>
                  <a:spcPts val="3387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API 호출을 자동화하여 대량의 데이터를 빠르게 수집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691554" y="7398877"/>
            <a:ext cx="12879784" cy="1374392"/>
            <a:chOff x="0" y="0"/>
            <a:chExt cx="17173045" cy="183252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17173045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다양한 유형의 데이터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57933"/>
              <a:ext cx="17173045" cy="1074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343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유튜브 API를 통해 채널 정보, 동영상 메타데이터, 댓글 데이터</a:t>
              </a:r>
            </a:p>
            <a:p>
              <a:pPr marL="474979" indent="-237490" lvl="1">
                <a:lnSpc>
                  <a:spcPts val="3343"/>
                </a:lnSpc>
                <a:buAutoNum type="arabicPeriod" startAt="1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다양한 유형의 데이터를 수집, 풍부한 분석 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554" y="1456275"/>
            <a:ext cx="15728893" cy="7374450"/>
          </a:xfrm>
          <a:custGeom>
            <a:avLst/>
            <a:gdLst/>
            <a:ahLst/>
            <a:cxnLst/>
            <a:rect r="r" b="b" t="t" l="l"/>
            <a:pathLst>
              <a:path h="7374450" w="15728893">
                <a:moveTo>
                  <a:pt x="0" y="0"/>
                </a:moveTo>
                <a:lnTo>
                  <a:pt x="15728892" y="0"/>
                </a:lnTo>
                <a:lnTo>
                  <a:pt x="15728892" y="7374450"/>
                </a:lnTo>
                <a:lnTo>
                  <a:pt x="0" y="73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6595" y="3099484"/>
            <a:ext cx="7861083" cy="5787794"/>
            <a:chOff x="0" y="0"/>
            <a:chExt cx="2867744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67744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67744">
                  <a:moveTo>
                    <a:pt x="0" y="0"/>
                  </a:moveTo>
                  <a:lnTo>
                    <a:pt x="2867744" y="0"/>
                  </a:lnTo>
                  <a:lnTo>
                    <a:pt x="2867744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201372" y="9422519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2"/>
                </a:lnTo>
                <a:lnTo>
                  <a:pt x="0" y="172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518341" y="2710595"/>
            <a:ext cx="9650503" cy="656557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23584" y="826360"/>
            <a:ext cx="83732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크롤링: 셀레니움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9079" y="3855995"/>
            <a:ext cx="7051342" cy="4090825"/>
            <a:chOff x="0" y="0"/>
            <a:chExt cx="9401790" cy="54544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012" y="4980512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동적 콘텐츠 크롤링에 효과적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4067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복잡한 JavaScript 기반 웹사이트 크롤링에 최적화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</a:rPr>
                <a:t>JavaScript 기반 웹사이트 크롤링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032332"/>
              <a:ext cx="93987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실제 웹브라우저를 조종하여 동적 데이터 수집 가능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10640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웹브라우저를 조종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12" y="3865029"/>
              <a:ext cx="93987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동적 콘텐츠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DAGB4EfsWFc</dc:identifier>
  <dcterms:modified xsi:type="dcterms:W3CDTF">2011-08-01T06:04:30Z</dcterms:modified>
  <cp:revision>1</cp:revision>
  <dc:title>텍스트마이닝프로젝트 - 백종원성공요인</dc:title>
</cp:coreProperties>
</file>